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78" r:id="rId2"/>
    <p:sldId id="257" r:id="rId3"/>
    <p:sldId id="624" r:id="rId4"/>
    <p:sldId id="625" r:id="rId5"/>
    <p:sldId id="626" r:id="rId6"/>
    <p:sldId id="627" r:id="rId7"/>
    <p:sldId id="628" r:id="rId8"/>
    <p:sldId id="260" r:id="rId9"/>
    <p:sldId id="629" r:id="rId10"/>
    <p:sldId id="620" r:id="rId11"/>
    <p:sldId id="621" r:id="rId12"/>
    <p:sldId id="623" r:id="rId13"/>
    <p:sldId id="401" r:id="rId14"/>
    <p:sldId id="421" r:id="rId15"/>
    <p:sldId id="616" r:id="rId16"/>
    <p:sldId id="62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IBM Plex Sans" panose="020B0503050203000203" pitchFamily="34" charset="0"/>
      <p:regular r:id="rId23"/>
      <p:bold r:id="rId24"/>
      <p:italic r:id="rId25"/>
      <p:boldItalic r:id="rId26"/>
    </p:embeddedFont>
    <p:embeddedFont>
      <p:font typeface="Lexend Deca" panose="020B0604020202020204" charset="-78"/>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7FF"/>
    <a:srgbClr val="1E3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81"/>
    <p:restoredTop sz="92058" autoAdjust="0"/>
  </p:normalViewPr>
  <p:slideViewPr>
    <p:cSldViewPr snapToGrid="0" snapToObjects="1">
      <p:cViewPr varScale="1">
        <p:scale>
          <a:sx n="190" d="100"/>
          <a:sy n="190" d="100"/>
        </p:scale>
        <p:origin x="84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PowerShell is a built-in, object-oriented scripting tool that is available in modern versions of Windows. It is extremely powerful and can be used to steal in-memory sensitive information, make modifications to system </a:t>
            </a:r>
          </a:p>
          <a:p>
            <a:r>
              <a:rPr lang="en-US" dirty="0"/>
              <a:t>It allows tasked to be managed from the command line and automate 1000s of activities </a:t>
            </a:r>
            <a:r>
              <a:rPr lang="en-US" dirty="0" err="1"/>
              <a:t>i</a:t>
            </a:r>
            <a:endParaRPr lang="en-US" dirty="0"/>
          </a:p>
          <a:p>
            <a:r>
              <a:rPr lang="en-US" dirty="0"/>
              <a:t>in simplest forms, PowerShell is a cross-platform shell and scripting language that allows people to manage tasks from the command line and automate thousands of activities. It’s a language built on Microsoft’s .NET Framework that makes many of our lives easier</a:t>
            </a:r>
          </a:p>
        </p:txBody>
      </p:sp>
    </p:spTree>
    <p:extLst>
      <p:ext uri="{BB962C8B-B14F-4D97-AF65-F5344CB8AC3E}">
        <p14:creationId xmlns:p14="http://schemas.microsoft.com/office/powerpoint/2010/main" val="208247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ea typeface="IBM Plex Sans" charset="0"/>
                <a:cs typeface="IBM Plex Sans" charset="0"/>
              </a:rPr>
              <a:t>Open port 80 allowing a DOS flooding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ea typeface="IBM Plex Sans" charset="0"/>
                <a:cs typeface="IBM Plex Sans" charset="0"/>
              </a:rPr>
              <a:t>Lack of employee education and training</a:t>
            </a:r>
          </a:p>
          <a:p>
            <a:r>
              <a:rPr lang="en-US" dirty="0"/>
              <a:t>The most profitable decision isn’t always the most secure. Security objectives may be at odds with those of the business</a:t>
            </a:r>
          </a:p>
          <a:p>
            <a:endParaRPr lang="en-US" dirty="0"/>
          </a:p>
          <a:p>
            <a:r>
              <a:rPr lang="en-US" dirty="0"/>
              <a:t>Different Processes </a:t>
            </a:r>
          </a:p>
          <a:p>
            <a:r>
              <a:rPr lang="en-US" dirty="0"/>
              <a:t>Cloud team didn’t get alert, but on premise did– where was the communication?</a:t>
            </a:r>
          </a:p>
          <a:p>
            <a:endParaRPr lang="en-US" dirty="0"/>
          </a:p>
          <a:p>
            <a:r>
              <a:rPr lang="en-US" dirty="0"/>
              <a:t>Ensure all servers are routinely patched against latest known vulnerabilities.</a:t>
            </a:r>
          </a:p>
          <a:p>
            <a:endParaRPr lang="en-US" dirty="0"/>
          </a:p>
          <a:p>
            <a:r>
              <a:rPr lang="en-US" dirty="0"/>
              <a:t>Old and unpatched security vulnerabilities</a:t>
            </a:r>
          </a:p>
          <a:p>
            <a:r>
              <a:rPr lang="en-US" dirty="0"/>
              <a:t> </a:t>
            </a:r>
            <a:r>
              <a:rPr lang="en-US" dirty="0" err="1"/>
              <a:t>MikroTik</a:t>
            </a:r>
            <a:r>
              <a:rPr lang="en-US" dirty="0"/>
              <a:t> </a:t>
            </a:r>
            <a:r>
              <a:rPr lang="en-US" dirty="0" err="1"/>
              <a:t>RouterOS</a:t>
            </a:r>
            <a:r>
              <a:rPr lang="en-US" dirty="0"/>
              <a:t> </a:t>
            </a:r>
          </a:p>
          <a:p>
            <a:endParaRPr lang="en-US" dirty="0"/>
          </a:p>
          <a:p>
            <a:r>
              <a:rPr lang="en-US" dirty="0"/>
              <a:t>Failure to Prepare Incident Response Plan</a:t>
            </a:r>
          </a:p>
          <a:p>
            <a:r>
              <a:rPr lang="en-US" dirty="0"/>
              <a:t> 72-hour downtime, marketing team focused on media blitz</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75034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IPS would be more beneficial for the bank to use as they not only alert you of unusual activity, but they stop an attack as soon as it occurs</a:t>
            </a:r>
          </a:p>
          <a:p>
            <a:r>
              <a:rPr lang="en-US" dirty="0"/>
              <a:t>IDS – Alerts t</a:t>
            </a:r>
          </a:p>
          <a:p>
            <a:r>
              <a:rPr lang="en-US" dirty="0"/>
              <a:t>DMZ – Extra layer of protection between public and private networks. </a:t>
            </a:r>
          </a:p>
          <a:p>
            <a:r>
              <a:rPr lang="en-US" dirty="0"/>
              <a:t>Strong Password Policy</a:t>
            </a:r>
          </a:p>
          <a:p>
            <a:r>
              <a:rPr lang="en-US" dirty="0"/>
              <a:t>Encryption</a:t>
            </a:r>
          </a:p>
          <a:p>
            <a:r>
              <a:rPr lang="en-US" dirty="0"/>
              <a:t>Multi-factor Authentication</a:t>
            </a:r>
          </a:p>
          <a:p>
            <a:r>
              <a:rPr lang="en-US" dirty="0"/>
              <a:t>Use of IP tools</a:t>
            </a:r>
          </a:p>
          <a:p>
            <a:r>
              <a:rPr lang="en-US" dirty="0"/>
              <a:t>Nmap</a:t>
            </a:r>
          </a:p>
          <a:p>
            <a:endParaRPr lang="en-US" dirty="0"/>
          </a:p>
          <a:p>
            <a:r>
              <a:rPr lang="en-US" dirty="0"/>
              <a:t>Anomaly analysis – looking for activity that’s not normal</a:t>
            </a:r>
          </a:p>
        </p:txBody>
      </p:sp>
      <p:sp>
        <p:nvSpPr>
          <p:cNvPr id="4" name="Slide Number Placeholder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307426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Access control and management: Review identity and access management, including user accounts, roles, and key management </a:t>
            </a:r>
          </a:p>
          <a:p>
            <a:r>
              <a:rPr lang="en-US" dirty="0"/>
              <a:t>Hot site, warm site, cold site</a:t>
            </a:r>
          </a:p>
          <a:p>
            <a:endParaRPr lang="en-US" dirty="0"/>
          </a:p>
          <a:p>
            <a:endParaRPr lang="en-US" dirty="0"/>
          </a:p>
          <a:p>
            <a:r>
              <a:rPr lang="en-US" dirty="0"/>
              <a:t>Storage security: Assess posture of cloud storage including object-level storage, block-level storage, and related snapshots</a:t>
            </a:r>
          </a:p>
          <a:p>
            <a:endParaRPr lang="en-US" dirty="0"/>
          </a:p>
          <a:p>
            <a:r>
              <a:rPr lang="en-US" dirty="0"/>
              <a:t>Improved resilience: The team performing the cloud security assessment will provide recommendations to help organizations recover from a breach faster.</a:t>
            </a:r>
          </a:p>
        </p:txBody>
      </p:sp>
      <p:sp>
        <p:nvSpPr>
          <p:cNvPr id="4" name="Slide Number Placeholder 3"/>
          <p:cNvSpPr>
            <a:spLocks noGrp="1"/>
          </p:cNvSpPr>
          <p:nvPr>
            <p:ph type="sldNum" sz="quarter" idx="10"/>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345432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%5 click rate.</a:t>
            </a:r>
          </a:p>
          <a:p>
            <a:r>
              <a:rPr lang="en-US" dirty="0"/>
              <a:t>Surveys in place to check employee awareness </a:t>
            </a:r>
          </a:p>
          <a:p>
            <a:r>
              <a:rPr lang="en-US" dirty="0"/>
              <a:t>E.g., Intrusion attempts, mean time to detect, and resolve, security incidents  KPIs</a:t>
            </a:r>
          </a:p>
          <a:p>
            <a:r>
              <a:rPr lang="en-US" dirty="0"/>
              <a:t>Security Incidents,</a:t>
            </a:r>
          </a:p>
          <a:p>
            <a:r>
              <a:rPr lang="en-US" dirty="0"/>
              <a:t>Level of Preparedness</a:t>
            </a:r>
          </a:p>
          <a:p>
            <a:r>
              <a:rPr lang="en-US" dirty="0"/>
              <a:t>‍How many devices on your corporate network are fully patched and up to date</a:t>
            </a:r>
          </a:p>
          <a:p>
            <a:r>
              <a:rPr lang="en-US" dirty="0"/>
              <a:t>Time in takes to patch.</a:t>
            </a:r>
          </a:p>
        </p:txBody>
      </p:sp>
      <p:sp>
        <p:nvSpPr>
          <p:cNvPr id="4" name="Slide Number Placeholder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111836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14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68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D1D5DB"/>
                </a:solidFill>
                <a:effectLst/>
                <a:latin typeface="Söhne"/>
              </a:rPr>
              <a:t>, including information leakage, potential denial of service attacks, potential code execution, and reconnaissance attempts</a:t>
            </a:r>
            <a:endParaRPr dirty="0"/>
          </a:p>
        </p:txBody>
      </p:sp>
    </p:spTree>
    <p:extLst>
      <p:ext uri="{BB962C8B-B14F-4D97-AF65-F5344CB8AC3E}">
        <p14:creationId xmlns:p14="http://schemas.microsoft.com/office/powerpoint/2010/main" val="346364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D1D5DB"/>
                </a:solidFill>
                <a:effectLst/>
                <a:latin typeface="Söhne"/>
              </a:rPr>
              <a:t>, including information leakage, potential denial of service attacks, potential code execution, and reconnaissance attempts</a:t>
            </a:r>
            <a:endParaRPr dirty="0"/>
          </a:p>
        </p:txBody>
      </p:sp>
    </p:spTree>
    <p:extLst>
      <p:ext uri="{BB962C8B-B14F-4D97-AF65-F5344CB8AC3E}">
        <p14:creationId xmlns:p14="http://schemas.microsoft.com/office/powerpoint/2010/main" val="2539062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BDC1C6"/>
                </a:solidFill>
                <a:effectLst/>
                <a:latin typeface="arial" panose="020B0604020202020204" pitchFamily="34" charset="0"/>
              </a:rPr>
              <a:t>$</a:t>
            </a:r>
            <a:r>
              <a:rPr lang="en-US" b="1" i="0" dirty="0">
                <a:solidFill>
                  <a:srgbClr val="BCC0C3"/>
                </a:solidFill>
                <a:effectLst/>
                <a:latin typeface="arial" panose="020B0604020202020204" pitchFamily="34" charset="0"/>
              </a:rPr>
              <a:t>81,000 </a:t>
            </a:r>
            <a:r>
              <a:rPr lang="en-US" b="0" i="0" dirty="0">
                <a:solidFill>
                  <a:srgbClr val="BDC1C6"/>
                </a:solidFill>
                <a:effectLst/>
                <a:latin typeface="arial" panose="020B0604020202020204" pitchFamily="34" charset="0"/>
              </a:rPr>
              <a:t> - $147,000</a:t>
            </a:r>
            <a:endParaRPr dirty="0"/>
          </a:p>
        </p:txBody>
      </p:sp>
    </p:spTree>
    <p:extLst>
      <p:ext uri="{BB962C8B-B14F-4D97-AF65-F5344CB8AC3E}">
        <p14:creationId xmlns:p14="http://schemas.microsoft.com/office/powerpoint/2010/main" val="332667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2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Information Leakage</a:t>
            </a:r>
          </a:p>
          <a:p>
            <a:pPr marL="171450" indent="-171450">
              <a:buFont typeface="Arial" panose="020B0604020202020204" pitchFamily="34" charset="0"/>
              <a:buChar char="•"/>
            </a:pPr>
            <a:r>
              <a:rPr lang="en-US" dirty="0"/>
              <a:t>TELENET – open line of data where data communication is opened and not encrypted. It is displayed in clear text – leaked credential info for ubuntu </a:t>
            </a:r>
            <a:r>
              <a:rPr lang="en-US" dirty="0" err="1"/>
              <a:t>vm</a:t>
            </a:r>
            <a:endParaRPr lang="en-US" dirty="0"/>
          </a:p>
          <a:p>
            <a:pPr marL="171450" indent="-171450">
              <a:buFont typeface="Arial" panose="020B0604020202020204" pitchFamily="34" charset="0"/>
              <a:buChar char="•"/>
            </a:pPr>
            <a:r>
              <a:rPr lang="en-US" b="0" i="0" dirty="0">
                <a:solidFill>
                  <a:srgbClr val="BDC1C6"/>
                </a:solidFill>
                <a:effectLst/>
                <a:latin typeface="arial" panose="020B0604020202020204" pitchFamily="34" charset="0"/>
              </a:rPr>
              <a:t>Telnet is </a:t>
            </a:r>
            <a:r>
              <a:rPr lang="en-US" b="1" i="0" dirty="0">
                <a:solidFill>
                  <a:srgbClr val="BDC1C6"/>
                </a:solidFill>
                <a:effectLst/>
                <a:latin typeface="arial" panose="020B0604020202020204" pitchFamily="34" charset="0"/>
              </a:rPr>
              <a:t>a network protocol used to virtually access a computer and to provide a two-way, collaborative and text-based communication channel between two machines</a:t>
            </a:r>
            <a:r>
              <a:rPr lang="en-US" b="0" i="0" dirty="0">
                <a:solidFill>
                  <a:srgbClr val="BDC1C6"/>
                </a:solidFill>
                <a:effectLst/>
                <a:latin typeface="arial" panose="020B0604020202020204" pitchFamily="34" charset="0"/>
              </a:rPr>
              <a: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fi-FI" dirty="0"/>
              <a:t>MikroTik RouterOS 6.47.8 (c) 1999-2020       http://www.mikrotik.com/ -Old router system – known issue.</a:t>
            </a:r>
            <a:endParaRPr lang="en-US" dirty="0"/>
          </a:p>
          <a:p>
            <a:r>
              <a:rPr lang="en-US" dirty="0"/>
              <a:t>DOS – Same IP flooding with syn packets an attempt to shutdown server</a:t>
            </a:r>
          </a:p>
          <a:p>
            <a:pPr marL="171450" indent="-171450">
              <a:buFont typeface="Arial" panose="020B0604020202020204" pitchFamily="34" charset="0"/>
              <a:buChar char="•"/>
            </a:pPr>
            <a:r>
              <a:rPr lang="en-US" dirty="0"/>
              <a:t>Attacker establishes a successful three-way-TCP-handshake as shown by [SYN], [SYN, ACK], [ACK] for reliable connection. The victim is helpless to the DOS attack and as a result, the network was down</a:t>
            </a:r>
          </a:p>
          <a:p>
            <a:pPr marL="0" indent="0">
              <a:buFont typeface="Arial" panose="020B0604020202020204" pitchFamily="34" charset="0"/>
              <a:buNone/>
            </a:pPr>
            <a:endParaRPr lang="en-US" dirty="0"/>
          </a:p>
          <a:p>
            <a:r>
              <a:rPr lang="en-US" dirty="0"/>
              <a:t>Potential Code Execution</a:t>
            </a:r>
          </a:p>
          <a:p>
            <a:endParaRPr lang="en-US" dirty="0"/>
          </a:p>
          <a:p>
            <a:r>
              <a:rPr lang="en-US" dirty="0"/>
              <a:t>Reconnaissance Attempt</a:t>
            </a:r>
          </a:p>
          <a:p>
            <a:pPr marL="171450" indent="-171450">
              <a:buFont typeface="Arial" panose="020B0604020202020204" pitchFamily="34" charset="0"/>
              <a:buChar char="•"/>
            </a:pPr>
            <a:r>
              <a:rPr lang="en-US" dirty="0"/>
              <a:t>Multiple SYN attempts within seconds a part. The attacker continues to search with requests ([SYN]) for open ports, but they are not successful as shown by [SYN], [SYN, ACK], [SYN], [RST, ACK] </a:t>
            </a:r>
            <a:r>
              <a:rPr lang="en-US" dirty="0">
                <a:sym typeface="Wingdings" panose="05000000000000000000" pitchFamily="2" charset="2"/>
              </a:rPr>
              <a:t> the reset is flagged in red</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2608924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148856" y="4890275"/>
            <a:ext cx="6400800" cy="137160"/>
          </a:xfr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0889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4819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149847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latin typeface="+mn-lt"/>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80140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4253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_small type_dark">
    <p:spTree>
      <p:nvGrpSpPr>
        <p:cNvPr id="1" name=""/>
        <p:cNvGrpSpPr/>
        <p:nvPr/>
      </p:nvGrpSpPr>
      <p:grpSpPr>
        <a:xfrm>
          <a:off x="0" y="0"/>
          <a:ext cx="0" cy="0"/>
          <a:chOff x="0" y="0"/>
          <a:chExt cx="0" cy="0"/>
        </a:xfrm>
      </p:grpSpPr>
      <p:cxnSp>
        <p:nvCxnSpPr>
          <p:cNvPr id="15" name="Straight Connector 1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3920" y="4715161"/>
            <a:ext cx="356858" cy="144101"/>
          </a:xfrm>
          <a:prstGeom prst="rect">
            <a:avLst/>
          </a:prstGeom>
        </p:spPr>
      </p:pic>
      <p:sp>
        <p:nvSpPr>
          <p:cNvPr id="11" name="Title 10"/>
          <p:cNvSpPr>
            <a:spLocks noGrp="1"/>
          </p:cNvSpPr>
          <p:nvPr>
            <p:ph type="title"/>
          </p:nvPr>
        </p:nvSpPr>
        <p:spPr>
          <a:xfrm>
            <a:off x="2571750" y="305533"/>
            <a:ext cx="4286250" cy="742950"/>
          </a:xfrm>
        </p:spPr>
        <p:txBody>
          <a:bodyPr>
            <a:noAutofit/>
          </a:bodyPr>
          <a:lstStyle>
            <a:lvl1pPr marL="0" indent="0">
              <a:tabLst/>
              <a:defRPr sz="2250" b="1"/>
            </a:lvl1pPr>
          </a:lstStyle>
          <a:p>
            <a:r>
              <a:rPr lang="en-US" dirty="0"/>
              <a:t>Click to edit Master title style</a:t>
            </a:r>
          </a:p>
        </p:txBody>
      </p:sp>
      <p:cxnSp>
        <p:nvCxnSpPr>
          <p:cNvPr id="21" name="Straight Connector 20"/>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17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extLst>
      <p:ext uri="{BB962C8B-B14F-4D97-AF65-F5344CB8AC3E}">
        <p14:creationId xmlns:p14="http://schemas.microsoft.com/office/powerpoint/2010/main" val="90065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7" r:id="rId2"/>
    <p:sldLayoutId id="2147483660" r:id="rId3"/>
    <p:sldLayoutId id="2147483661" r:id="rId4"/>
    <p:sldLayoutId id="2147483662" r:id="rId5"/>
    <p:sldLayoutId id="2147483663" r:id="rId6"/>
    <p:sldLayoutId id="2147483664" r:id="rId7"/>
    <p:sldLayoutId id="2147483665" r:id="rId8"/>
    <p:sldLayoutId id="214748366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716" y="1902469"/>
            <a:ext cx="5343525" cy="1271745"/>
          </a:xfrm>
        </p:spPr>
        <p:txBody>
          <a:bodyPr/>
          <a:lstStyle/>
          <a:p>
            <a:br>
              <a:rPr lang="en-US" dirty="0">
                <a:ea typeface="IBM Plex Sans" charset="0"/>
                <a:cs typeface="IBM Plex Sans" charset="0"/>
              </a:rPr>
            </a:br>
            <a:br>
              <a:rPr lang="en-US" dirty="0">
                <a:ea typeface="IBM Plex Sans" charset="0"/>
                <a:cs typeface="IBM Plex Sans" charset="0"/>
              </a:rPr>
            </a:br>
            <a:r>
              <a:rPr lang="en-US" b="0" dirty="0">
                <a:ea typeface="IBM Plex Sans" charset="0"/>
                <a:cs typeface="IBM Plex Sans" charset="0"/>
              </a:rPr>
              <a:t>ABC Cloud Breach</a:t>
            </a:r>
          </a:p>
        </p:txBody>
      </p:sp>
      <p:sp>
        <p:nvSpPr>
          <p:cNvPr id="7" name="Content Placeholder 2"/>
          <p:cNvSpPr txBox="1">
            <a:spLocks/>
          </p:cNvSpPr>
          <p:nvPr/>
        </p:nvSpPr>
        <p:spPr>
          <a:xfrm>
            <a:off x="2569926" y="3857625"/>
            <a:ext cx="4572000" cy="74295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endParaRPr lang="en-US" sz="1250" dirty="0">
              <a:solidFill>
                <a:schemeClr val="tx2">
                  <a:lumMod val="10000"/>
                </a:schemeClr>
              </a:solidFill>
              <a:latin typeface="+mn-lt"/>
              <a:ea typeface="IBM Plex Sans" charset="0"/>
              <a:cs typeface="IBM Plex Sans" charset="0"/>
            </a:endParaRPr>
          </a:p>
        </p:txBody>
      </p:sp>
      <p:sp>
        <p:nvSpPr>
          <p:cNvPr id="5" name="TextBox 4">
            <a:extLst>
              <a:ext uri="{FF2B5EF4-FFF2-40B4-BE49-F238E27FC236}">
                <a16:creationId xmlns:a16="http://schemas.microsoft.com/office/drawing/2014/main" id="{142C6788-50FB-7D4C-A08B-FBE494C411FD}"/>
              </a:ext>
            </a:extLst>
          </p:cNvPr>
          <p:cNvSpPr txBox="1"/>
          <p:nvPr/>
        </p:nvSpPr>
        <p:spPr>
          <a:xfrm>
            <a:off x="3055938" y="4865688"/>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bg2"/>
              </a:solidFill>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BCA85A97-CA06-6D48-8B78-BA270C742C39}"/>
              </a:ext>
            </a:extLst>
          </p:cNvPr>
          <p:cNvSpPr txBox="1"/>
          <p:nvPr/>
        </p:nvSpPr>
        <p:spPr>
          <a:xfrm>
            <a:off x="2833688" y="4786313"/>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bg2"/>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BBC0DF41-FB9F-C947-9038-42A8B1A34DA7}"/>
              </a:ext>
            </a:extLst>
          </p:cNvPr>
          <p:cNvSpPr txBox="1"/>
          <p:nvPr/>
        </p:nvSpPr>
        <p:spPr>
          <a:xfrm>
            <a:off x="3317875" y="4802188"/>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bg2"/>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3B963101-FAB9-F972-2F19-907D7EA910D5}"/>
              </a:ext>
            </a:extLst>
          </p:cNvPr>
          <p:cNvSpPr/>
          <p:nvPr/>
        </p:nvSpPr>
        <p:spPr>
          <a:xfrm>
            <a:off x="2510815" y="4695652"/>
            <a:ext cx="1090246" cy="185894"/>
          </a:xfrm>
          <a:prstGeom prst="rect">
            <a:avLst/>
          </a:prstGeom>
          <a:solidFill>
            <a:srgbClr val="1E3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39CC"/>
              </a:solidFill>
            </a:endParaRPr>
          </a:p>
        </p:txBody>
      </p:sp>
      <p:sp>
        <p:nvSpPr>
          <p:cNvPr id="6" name="TextBox 5">
            <a:extLst>
              <a:ext uri="{FF2B5EF4-FFF2-40B4-BE49-F238E27FC236}">
                <a16:creationId xmlns:a16="http://schemas.microsoft.com/office/drawing/2014/main" id="{BD8697D9-A02F-5A45-47AA-356B0EA82B9A}"/>
              </a:ext>
            </a:extLst>
          </p:cNvPr>
          <p:cNvSpPr txBox="1"/>
          <p:nvPr/>
        </p:nvSpPr>
        <p:spPr>
          <a:xfrm>
            <a:off x="8399488" y="4648299"/>
            <a:ext cx="579619" cy="307777"/>
          </a:xfrm>
          <a:prstGeom prst="rect">
            <a:avLst/>
          </a:prstGeom>
          <a:solidFill>
            <a:srgbClr val="4447FF"/>
          </a:solidFill>
        </p:spPr>
        <p:txBody>
          <a:bodyPr wrap="square" rtlCol="0">
            <a:spAutoFit/>
          </a:bodyPr>
          <a:lstStyle/>
          <a:p>
            <a:endParaRPr lang="en-US" dirty="0"/>
          </a:p>
        </p:txBody>
      </p:sp>
      <p:pic>
        <p:nvPicPr>
          <p:cNvPr id="1026" name="Picture 2" descr="18,100+ Cloud Hack Stock Photos, Pictures &amp; Royalty-Free ...">
            <a:extLst>
              <a:ext uri="{FF2B5EF4-FFF2-40B4-BE49-F238E27FC236}">
                <a16:creationId xmlns:a16="http://schemas.microsoft.com/office/drawing/2014/main" id="{818B84DB-98E7-C6FF-4082-74162526B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173" y="542925"/>
            <a:ext cx="3609421"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2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0AE645C-88A9-E74A-9486-6F6E161E572A}"/>
              </a:ext>
            </a:extLst>
          </p:cNvPr>
          <p:cNvSpPr txBox="1">
            <a:spLocks/>
          </p:cNvSpPr>
          <p:nvPr/>
        </p:nvSpPr>
        <p:spPr>
          <a:xfrm>
            <a:off x="285750" y="165735"/>
            <a:ext cx="4114800" cy="171450"/>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sz="1350" dirty="0"/>
          </a:p>
        </p:txBody>
      </p:sp>
      <p:sp>
        <p:nvSpPr>
          <p:cNvPr id="4" name="TextBox 3">
            <a:extLst>
              <a:ext uri="{FF2B5EF4-FFF2-40B4-BE49-F238E27FC236}">
                <a16:creationId xmlns:a16="http://schemas.microsoft.com/office/drawing/2014/main" id="{E83452FE-7F47-A54B-96D6-14E56F038E09}"/>
              </a:ext>
            </a:extLst>
          </p:cNvPr>
          <p:cNvSpPr txBox="1"/>
          <p:nvPr/>
        </p:nvSpPr>
        <p:spPr>
          <a:xfrm>
            <a:off x="789214" y="5007429"/>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8549CEA1-D554-AC41-AFEE-3DDBC084390D}"/>
              </a:ext>
            </a:extLst>
          </p:cNvPr>
          <p:cNvSpPr txBox="1"/>
          <p:nvPr/>
        </p:nvSpPr>
        <p:spPr>
          <a:xfrm>
            <a:off x="1238250" y="396875"/>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07FFC6A4-FF20-F047-A47F-0182CD02F583}"/>
              </a:ext>
            </a:extLst>
          </p:cNvPr>
          <p:cNvSpPr txBox="1"/>
          <p:nvPr/>
        </p:nvSpPr>
        <p:spPr>
          <a:xfrm>
            <a:off x="3619500" y="261938"/>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6CA62978-91C8-344D-8295-5D05E2614562}"/>
              </a:ext>
            </a:extLst>
          </p:cNvPr>
          <p:cNvSpPr txBox="1"/>
          <p:nvPr/>
        </p:nvSpPr>
        <p:spPr>
          <a:xfrm>
            <a:off x="680357" y="208643"/>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8" name="Text Placeholder 3">
            <a:extLst>
              <a:ext uri="{FF2B5EF4-FFF2-40B4-BE49-F238E27FC236}">
                <a16:creationId xmlns:a16="http://schemas.microsoft.com/office/drawing/2014/main" id="{919270AD-24B0-0041-9561-85E35AF4D96C}"/>
              </a:ext>
            </a:extLst>
          </p:cNvPr>
          <p:cNvSpPr txBox="1">
            <a:spLocks/>
          </p:cNvSpPr>
          <p:nvPr/>
        </p:nvSpPr>
        <p:spPr>
          <a:xfrm>
            <a:off x="381000" y="260985"/>
            <a:ext cx="4114800" cy="171450"/>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sz="1000" dirty="0">
              <a:solidFill>
                <a:schemeClr val="accent1"/>
              </a:solidFill>
            </a:endParaRPr>
          </a:p>
        </p:txBody>
      </p:sp>
      <p:sp>
        <p:nvSpPr>
          <p:cNvPr id="20" name="Title 19">
            <a:extLst>
              <a:ext uri="{FF2B5EF4-FFF2-40B4-BE49-F238E27FC236}">
                <a16:creationId xmlns:a16="http://schemas.microsoft.com/office/drawing/2014/main" id="{7BFD96F4-BB7F-0942-BC75-FDF95C119492}"/>
              </a:ext>
            </a:extLst>
          </p:cNvPr>
          <p:cNvSpPr>
            <a:spLocks noGrp="1"/>
          </p:cNvSpPr>
          <p:nvPr>
            <p:ph type="title"/>
          </p:nvPr>
        </p:nvSpPr>
        <p:spPr>
          <a:xfrm>
            <a:off x="399575" y="659130"/>
            <a:ext cx="4114800" cy="381000"/>
          </a:xfrm>
        </p:spPr>
        <p:txBody>
          <a:bodyPr/>
          <a:lstStyle/>
          <a:p>
            <a:r>
              <a:rPr lang="en-US" sz="2000" dirty="0">
                <a:latin typeface="+mj-lt"/>
              </a:rPr>
              <a:t>Packet Information</a:t>
            </a:r>
          </a:p>
        </p:txBody>
      </p:sp>
      <p:sp>
        <p:nvSpPr>
          <p:cNvPr id="23" name="Rectangle 22">
            <a:extLst>
              <a:ext uri="{FF2B5EF4-FFF2-40B4-BE49-F238E27FC236}">
                <a16:creationId xmlns:a16="http://schemas.microsoft.com/office/drawing/2014/main" id="{F3D1DCAB-DC41-0749-913A-3299FA8BC2F8}"/>
              </a:ext>
            </a:extLst>
          </p:cNvPr>
          <p:cNvSpPr/>
          <p:nvPr/>
        </p:nvSpPr>
        <p:spPr>
          <a:xfrm>
            <a:off x="252186" y="2100462"/>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Potential Denial of Service (DOS)</a:t>
            </a:r>
          </a:p>
        </p:txBody>
      </p:sp>
      <p:sp>
        <p:nvSpPr>
          <p:cNvPr id="24" name="Rectangle 23">
            <a:extLst>
              <a:ext uri="{FF2B5EF4-FFF2-40B4-BE49-F238E27FC236}">
                <a16:creationId xmlns:a16="http://schemas.microsoft.com/office/drawing/2014/main" id="{D7D630DD-134F-CB46-99B0-0FC0FF24207C}"/>
              </a:ext>
            </a:extLst>
          </p:cNvPr>
          <p:cNvSpPr/>
          <p:nvPr/>
        </p:nvSpPr>
        <p:spPr>
          <a:xfrm>
            <a:off x="252186" y="1309249"/>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Reconnaissance Attempt</a:t>
            </a:r>
          </a:p>
        </p:txBody>
      </p:sp>
      <p:sp>
        <p:nvSpPr>
          <p:cNvPr id="25" name="Rectangle 24">
            <a:extLst>
              <a:ext uri="{FF2B5EF4-FFF2-40B4-BE49-F238E27FC236}">
                <a16:creationId xmlns:a16="http://schemas.microsoft.com/office/drawing/2014/main" id="{E428BA5E-7941-5342-A42E-CAEAFE3C52FD}"/>
              </a:ext>
            </a:extLst>
          </p:cNvPr>
          <p:cNvSpPr/>
          <p:nvPr/>
        </p:nvSpPr>
        <p:spPr>
          <a:xfrm>
            <a:off x="252186" y="2878612"/>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Information Leakage</a:t>
            </a:r>
          </a:p>
        </p:txBody>
      </p:sp>
      <p:sp>
        <p:nvSpPr>
          <p:cNvPr id="26" name="Rectangle 25">
            <a:extLst>
              <a:ext uri="{FF2B5EF4-FFF2-40B4-BE49-F238E27FC236}">
                <a16:creationId xmlns:a16="http://schemas.microsoft.com/office/drawing/2014/main" id="{410929B8-819C-794E-8F64-1D1C433017D6}"/>
              </a:ext>
            </a:extLst>
          </p:cNvPr>
          <p:cNvSpPr/>
          <p:nvPr/>
        </p:nvSpPr>
        <p:spPr>
          <a:xfrm>
            <a:off x="252186" y="3656762"/>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Code Execution</a:t>
            </a:r>
          </a:p>
        </p:txBody>
      </p:sp>
      <p:cxnSp>
        <p:nvCxnSpPr>
          <p:cNvPr id="28" name="Straight Arrow Connector 27">
            <a:extLst>
              <a:ext uri="{FF2B5EF4-FFF2-40B4-BE49-F238E27FC236}">
                <a16:creationId xmlns:a16="http://schemas.microsoft.com/office/drawing/2014/main" id="{324DCD4A-A119-D04B-8C8F-2A2CBBE77ED7}"/>
              </a:ext>
            </a:extLst>
          </p:cNvPr>
          <p:cNvCxnSpPr/>
          <p:nvPr/>
        </p:nvCxnSpPr>
        <p:spPr>
          <a:xfrm>
            <a:off x="3301584" y="1571625"/>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A7990E5-0578-EE44-9CAC-13F20B8A6079}"/>
              </a:ext>
            </a:extLst>
          </p:cNvPr>
          <p:cNvCxnSpPr/>
          <p:nvPr/>
        </p:nvCxnSpPr>
        <p:spPr>
          <a:xfrm>
            <a:off x="3301584" y="2371725"/>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B29B2E4-9F02-5B4F-9D3B-F44F3316D16D}"/>
              </a:ext>
            </a:extLst>
          </p:cNvPr>
          <p:cNvCxnSpPr/>
          <p:nvPr/>
        </p:nvCxnSpPr>
        <p:spPr>
          <a:xfrm>
            <a:off x="3301584" y="3158569"/>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6B207C1-6E73-9541-A147-931D9C83B039}"/>
              </a:ext>
            </a:extLst>
          </p:cNvPr>
          <p:cNvCxnSpPr/>
          <p:nvPr/>
        </p:nvCxnSpPr>
        <p:spPr>
          <a:xfrm>
            <a:off x="3301584" y="3936719"/>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0D0B2E4-3020-4AAF-ACE5-4A556F837277}"/>
              </a:ext>
            </a:extLst>
          </p:cNvPr>
          <p:cNvSpPr txBox="1"/>
          <p:nvPr/>
        </p:nvSpPr>
        <p:spPr>
          <a:xfrm>
            <a:off x="4286250" y="2286000"/>
            <a:ext cx="571500" cy="571500"/>
          </a:xfrm>
          <a:prstGeom prst="rect">
            <a:avLst/>
          </a:prstGeom>
        </p:spPr>
        <p:txBody>
          <a:bodyPr wrap="squar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27" name="Rectangle 26">
            <a:extLst>
              <a:ext uri="{FF2B5EF4-FFF2-40B4-BE49-F238E27FC236}">
                <a16:creationId xmlns:a16="http://schemas.microsoft.com/office/drawing/2014/main" id="{78503423-244B-4CB6-9706-671EAC430C27}"/>
              </a:ext>
            </a:extLst>
          </p:cNvPr>
          <p:cNvSpPr/>
          <p:nvPr/>
        </p:nvSpPr>
        <p:spPr>
          <a:xfrm>
            <a:off x="3642536" y="1303099"/>
            <a:ext cx="1831426"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Packet 1</a:t>
            </a:r>
          </a:p>
        </p:txBody>
      </p:sp>
      <p:sp>
        <p:nvSpPr>
          <p:cNvPr id="32" name="Rectangle 31">
            <a:extLst>
              <a:ext uri="{FF2B5EF4-FFF2-40B4-BE49-F238E27FC236}">
                <a16:creationId xmlns:a16="http://schemas.microsoft.com/office/drawing/2014/main" id="{0A6052B2-7525-4123-B117-4C68C92BA8D0}"/>
              </a:ext>
            </a:extLst>
          </p:cNvPr>
          <p:cNvSpPr/>
          <p:nvPr/>
        </p:nvSpPr>
        <p:spPr>
          <a:xfrm>
            <a:off x="5858957" y="1303099"/>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71500">
              <a:buClrTx/>
              <a:defRPr/>
            </a:pPr>
            <a:r>
              <a:rPr lang="en-IN" sz="1500" dirty="0">
                <a:solidFill>
                  <a:srgbClr val="FFFFFF"/>
                </a:solidFill>
                <a:latin typeface="+mj-lt"/>
                <a:cs typeface="Arial"/>
              </a:rPr>
              <a:t>SYN pack –  RST/ACK in red, no TCP verify – port enumeration</a:t>
            </a:r>
          </a:p>
        </p:txBody>
      </p:sp>
      <p:sp>
        <p:nvSpPr>
          <p:cNvPr id="33" name="Rectangle 32">
            <a:extLst>
              <a:ext uri="{FF2B5EF4-FFF2-40B4-BE49-F238E27FC236}">
                <a16:creationId xmlns:a16="http://schemas.microsoft.com/office/drawing/2014/main" id="{EB8DEBF2-5AAD-43AD-B810-DF8FA970B019}"/>
              </a:ext>
            </a:extLst>
          </p:cNvPr>
          <p:cNvSpPr/>
          <p:nvPr/>
        </p:nvSpPr>
        <p:spPr>
          <a:xfrm>
            <a:off x="5858957" y="2090855"/>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Single Private IP, constantly pinging with just SYN</a:t>
            </a:r>
          </a:p>
        </p:txBody>
      </p:sp>
      <p:sp>
        <p:nvSpPr>
          <p:cNvPr id="34" name="Rectangle 33">
            <a:extLst>
              <a:ext uri="{FF2B5EF4-FFF2-40B4-BE49-F238E27FC236}">
                <a16:creationId xmlns:a16="http://schemas.microsoft.com/office/drawing/2014/main" id="{9F69572E-EF27-473F-9E77-AC7D7F888FA7}"/>
              </a:ext>
            </a:extLst>
          </p:cNvPr>
          <p:cNvSpPr/>
          <p:nvPr/>
        </p:nvSpPr>
        <p:spPr>
          <a:xfrm>
            <a:off x="5858956" y="2857500"/>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71500">
              <a:buClrTx/>
              <a:defRPr/>
            </a:pPr>
            <a:r>
              <a:rPr lang="en-IN" sz="1500">
                <a:solidFill>
                  <a:srgbClr val="FFFFFF"/>
                </a:solidFill>
                <a:latin typeface="+mj-lt"/>
                <a:cs typeface="Arial"/>
              </a:rPr>
              <a:t>TELENET – data is open and not encrypted</a:t>
            </a:r>
            <a:endParaRPr lang="en-IN" sz="1500" dirty="0">
              <a:solidFill>
                <a:srgbClr val="FFFFFF"/>
              </a:solidFill>
              <a:latin typeface="+mj-lt"/>
              <a:cs typeface="Arial"/>
            </a:endParaRPr>
          </a:p>
        </p:txBody>
      </p:sp>
      <p:sp>
        <p:nvSpPr>
          <p:cNvPr id="35" name="Rectangle 34">
            <a:extLst>
              <a:ext uri="{FF2B5EF4-FFF2-40B4-BE49-F238E27FC236}">
                <a16:creationId xmlns:a16="http://schemas.microsoft.com/office/drawing/2014/main" id="{D900AA3E-60D1-4027-9627-CC06FED1DC6E}"/>
              </a:ext>
            </a:extLst>
          </p:cNvPr>
          <p:cNvSpPr/>
          <p:nvPr/>
        </p:nvSpPr>
        <p:spPr>
          <a:xfrm>
            <a:off x="5858956" y="3668460"/>
            <a:ext cx="3032859"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Windows PowerShell </a:t>
            </a:r>
            <a:r>
              <a:rPr lang="en-IN" sz="1500" dirty="0" err="1">
                <a:solidFill>
                  <a:srgbClr val="FFFFFF"/>
                </a:solidFill>
                <a:latin typeface="+mj-lt"/>
                <a:cs typeface="Arial"/>
              </a:rPr>
              <a:t>exc</a:t>
            </a:r>
            <a:r>
              <a:rPr lang="en-IN" sz="1500" dirty="0">
                <a:solidFill>
                  <a:srgbClr val="FFFFFF"/>
                </a:solidFill>
                <a:latin typeface="+mj-lt"/>
                <a:cs typeface="Arial"/>
              </a:rPr>
              <a:t>, event ID 4672- </a:t>
            </a:r>
            <a:r>
              <a:rPr lang="en-IN" sz="1500" dirty="0" err="1">
                <a:solidFill>
                  <a:srgbClr val="FFFFFF"/>
                </a:solidFill>
                <a:latin typeface="+mj-lt"/>
                <a:cs typeface="Arial"/>
              </a:rPr>
              <a:t>sudo</a:t>
            </a:r>
            <a:r>
              <a:rPr lang="en-IN" sz="1500" dirty="0">
                <a:solidFill>
                  <a:srgbClr val="FFFFFF"/>
                </a:solidFill>
                <a:latin typeface="+mj-lt"/>
                <a:cs typeface="Arial"/>
              </a:rPr>
              <a:t> privileges</a:t>
            </a:r>
          </a:p>
        </p:txBody>
      </p:sp>
      <p:sp>
        <p:nvSpPr>
          <p:cNvPr id="36" name="Rectangle 35">
            <a:extLst>
              <a:ext uri="{FF2B5EF4-FFF2-40B4-BE49-F238E27FC236}">
                <a16:creationId xmlns:a16="http://schemas.microsoft.com/office/drawing/2014/main" id="{251A6D73-45E9-4B48-BC41-1A82FA238305}"/>
              </a:ext>
            </a:extLst>
          </p:cNvPr>
          <p:cNvSpPr/>
          <p:nvPr/>
        </p:nvSpPr>
        <p:spPr>
          <a:xfrm>
            <a:off x="3659075" y="2125980"/>
            <a:ext cx="1831426"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Packet 2</a:t>
            </a:r>
          </a:p>
        </p:txBody>
      </p:sp>
      <p:sp>
        <p:nvSpPr>
          <p:cNvPr id="37" name="Rectangle 36">
            <a:extLst>
              <a:ext uri="{FF2B5EF4-FFF2-40B4-BE49-F238E27FC236}">
                <a16:creationId xmlns:a16="http://schemas.microsoft.com/office/drawing/2014/main" id="{5A0A8321-3AA3-48CD-9536-4A459531696C}"/>
              </a:ext>
            </a:extLst>
          </p:cNvPr>
          <p:cNvSpPr/>
          <p:nvPr/>
        </p:nvSpPr>
        <p:spPr>
          <a:xfrm>
            <a:off x="3684818" y="2878612"/>
            <a:ext cx="1831426"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Packet 3</a:t>
            </a:r>
          </a:p>
        </p:txBody>
      </p:sp>
      <p:sp>
        <p:nvSpPr>
          <p:cNvPr id="38" name="Rectangle 37">
            <a:extLst>
              <a:ext uri="{FF2B5EF4-FFF2-40B4-BE49-F238E27FC236}">
                <a16:creationId xmlns:a16="http://schemas.microsoft.com/office/drawing/2014/main" id="{462A9EDC-DEB5-4AB8-B2D8-759FC67FB719}"/>
              </a:ext>
            </a:extLst>
          </p:cNvPr>
          <p:cNvSpPr/>
          <p:nvPr/>
        </p:nvSpPr>
        <p:spPr>
          <a:xfrm>
            <a:off x="3686211" y="3668460"/>
            <a:ext cx="1831426" cy="559913"/>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500" dirty="0">
                <a:solidFill>
                  <a:srgbClr val="FFFFFF"/>
                </a:solidFill>
                <a:latin typeface="+mj-lt"/>
                <a:cs typeface="Arial"/>
              </a:rPr>
              <a:t>Packet 4</a:t>
            </a:r>
          </a:p>
        </p:txBody>
      </p:sp>
      <p:cxnSp>
        <p:nvCxnSpPr>
          <p:cNvPr id="39" name="Straight Arrow Connector 38">
            <a:extLst>
              <a:ext uri="{FF2B5EF4-FFF2-40B4-BE49-F238E27FC236}">
                <a16:creationId xmlns:a16="http://schemas.microsoft.com/office/drawing/2014/main" id="{3378DB31-3DFE-4A4C-B62D-323ED61BF9D5}"/>
              </a:ext>
            </a:extLst>
          </p:cNvPr>
          <p:cNvCxnSpPr/>
          <p:nvPr/>
        </p:nvCxnSpPr>
        <p:spPr>
          <a:xfrm>
            <a:off x="5517637" y="1571625"/>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038D891-2CC2-4390-B8DB-2C9AEE160066}"/>
              </a:ext>
            </a:extLst>
          </p:cNvPr>
          <p:cNvCxnSpPr/>
          <p:nvPr/>
        </p:nvCxnSpPr>
        <p:spPr>
          <a:xfrm>
            <a:off x="5517637" y="2380419"/>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22D51DB-1452-4318-9017-BE885CB364BC}"/>
              </a:ext>
            </a:extLst>
          </p:cNvPr>
          <p:cNvCxnSpPr/>
          <p:nvPr/>
        </p:nvCxnSpPr>
        <p:spPr>
          <a:xfrm>
            <a:off x="5550634" y="3173916"/>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BF54EE5F-88A8-4B65-92A7-2EB170319CC1}"/>
              </a:ext>
            </a:extLst>
          </p:cNvPr>
          <p:cNvCxnSpPr/>
          <p:nvPr/>
        </p:nvCxnSpPr>
        <p:spPr>
          <a:xfrm>
            <a:off x="5541594" y="3949578"/>
            <a:ext cx="265575"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388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4FA198A-95C5-0D3A-F6E6-746E9CD10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9" name="Picture 8" descr="Graphical user interface, text, application, email&#10;&#10;Description automatically generated">
            <a:extLst>
              <a:ext uri="{FF2B5EF4-FFF2-40B4-BE49-F238E27FC236}">
                <a16:creationId xmlns:a16="http://schemas.microsoft.com/office/drawing/2014/main" id="{7998739F-15C9-EB81-F67A-F249DEA32F8C}"/>
              </a:ext>
            </a:extLst>
          </p:cNvPr>
          <p:cNvPicPr>
            <a:picLocks noChangeAspect="1"/>
          </p:cNvPicPr>
          <p:nvPr/>
        </p:nvPicPr>
        <p:blipFill>
          <a:blip r:embed="rId2"/>
          <a:stretch>
            <a:fillRect/>
          </a:stretch>
        </p:blipFill>
        <p:spPr>
          <a:xfrm>
            <a:off x="-146075" y="2422901"/>
            <a:ext cx="5465413" cy="2835016"/>
          </a:xfrm>
          <a:prstGeom prst="rect">
            <a:avLst/>
          </a:prstGeom>
        </p:spPr>
      </p:pic>
      <p:pic>
        <p:nvPicPr>
          <p:cNvPr id="11" name="Picture 10" descr="Application&#10;&#10;Description automatically generated with low confidence">
            <a:extLst>
              <a:ext uri="{FF2B5EF4-FFF2-40B4-BE49-F238E27FC236}">
                <a16:creationId xmlns:a16="http://schemas.microsoft.com/office/drawing/2014/main" id="{228ABFCC-07E3-8AB1-DA29-E48156CB1E63}"/>
              </a:ext>
            </a:extLst>
          </p:cNvPr>
          <p:cNvPicPr>
            <a:picLocks noChangeAspect="1"/>
          </p:cNvPicPr>
          <p:nvPr/>
        </p:nvPicPr>
        <p:blipFill>
          <a:blip r:embed="rId3"/>
          <a:stretch>
            <a:fillRect/>
          </a:stretch>
        </p:blipFill>
        <p:spPr>
          <a:xfrm>
            <a:off x="4381126" y="2408613"/>
            <a:ext cx="5347099" cy="2849304"/>
          </a:xfrm>
          <a:prstGeom prst="rect">
            <a:avLst/>
          </a:prstGeom>
        </p:spPr>
      </p:pic>
      <p:pic>
        <p:nvPicPr>
          <p:cNvPr id="3" name="Picture 2">
            <a:extLst>
              <a:ext uri="{FF2B5EF4-FFF2-40B4-BE49-F238E27FC236}">
                <a16:creationId xmlns:a16="http://schemas.microsoft.com/office/drawing/2014/main" id="{49B33CBA-A988-37D1-902A-513550977E52}"/>
              </a:ext>
            </a:extLst>
          </p:cNvPr>
          <p:cNvPicPr>
            <a:picLocks noChangeAspect="1"/>
          </p:cNvPicPr>
          <p:nvPr/>
        </p:nvPicPr>
        <p:blipFill>
          <a:blip r:embed="rId4"/>
          <a:stretch>
            <a:fillRect/>
          </a:stretch>
        </p:blipFill>
        <p:spPr>
          <a:xfrm>
            <a:off x="890588" y="300039"/>
            <a:ext cx="7224712" cy="2052636"/>
          </a:xfrm>
          <a:prstGeom prst="rect">
            <a:avLst/>
          </a:prstGeom>
        </p:spPr>
      </p:pic>
    </p:spTree>
    <p:extLst>
      <p:ext uri="{BB962C8B-B14F-4D97-AF65-F5344CB8AC3E}">
        <p14:creationId xmlns:p14="http://schemas.microsoft.com/office/powerpoint/2010/main" val="3972135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565701-E66F-1DB4-81F0-348806566F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3">
            <a:extLst>
              <a:ext uri="{FF2B5EF4-FFF2-40B4-BE49-F238E27FC236}">
                <a16:creationId xmlns:a16="http://schemas.microsoft.com/office/drawing/2014/main" id="{222EF152-FA24-0859-45E3-7939E4C5D751}"/>
              </a:ext>
            </a:extLst>
          </p:cNvPr>
          <p:cNvPicPr>
            <a:picLocks noChangeAspect="1"/>
          </p:cNvPicPr>
          <p:nvPr/>
        </p:nvPicPr>
        <p:blipFill>
          <a:blip r:embed="rId3"/>
          <a:stretch>
            <a:fillRect/>
          </a:stretch>
        </p:blipFill>
        <p:spPr>
          <a:xfrm>
            <a:off x="155749" y="150724"/>
            <a:ext cx="5007676" cy="2353923"/>
          </a:xfrm>
          <a:prstGeom prst="rect">
            <a:avLst/>
          </a:prstGeom>
        </p:spPr>
      </p:pic>
      <p:pic>
        <p:nvPicPr>
          <p:cNvPr id="6" name="Picture 5">
            <a:extLst>
              <a:ext uri="{FF2B5EF4-FFF2-40B4-BE49-F238E27FC236}">
                <a16:creationId xmlns:a16="http://schemas.microsoft.com/office/drawing/2014/main" id="{CB4C8FDD-4890-DF94-873C-AA69DB6FD8BE}"/>
              </a:ext>
            </a:extLst>
          </p:cNvPr>
          <p:cNvPicPr>
            <a:picLocks noChangeAspect="1"/>
          </p:cNvPicPr>
          <p:nvPr/>
        </p:nvPicPr>
        <p:blipFill>
          <a:blip r:embed="rId4"/>
          <a:stretch>
            <a:fillRect/>
          </a:stretch>
        </p:blipFill>
        <p:spPr>
          <a:xfrm>
            <a:off x="139529" y="2571750"/>
            <a:ext cx="5023896" cy="2486051"/>
          </a:xfrm>
          <a:prstGeom prst="rect">
            <a:avLst/>
          </a:prstGeom>
        </p:spPr>
      </p:pic>
    </p:spTree>
    <p:extLst>
      <p:ext uri="{BB962C8B-B14F-4D97-AF65-F5344CB8AC3E}">
        <p14:creationId xmlns:p14="http://schemas.microsoft.com/office/powerpoint/2010/main" val="164889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FFCB83-A69F-9A49-A1A7-88773F240B50}"/>
              </a:ext>
            </a:extLst>
          </p:cNvPr>
          <p:cNvSpPr txBox="1">
            <a:spLocks/>
          </p:cNvSpPr>
          <p:nvPr/>
        </p:nvSpPr>
        <p:spPr>
          <a:xfrm>
            <a:off x="-21332" y="6739"/>
            <a:ext cx="4557010" cy="51434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5750">
              <a:buClrTx/>
              <a:defRPr/>
            </a:pPr>
            <a:endParaRPr lang="en-US" sz="1750" dirty="0">
              <a:solidFill>
                <a:srgbClr val="000000"/>
              </a:solidFill>
              <a:latin typeface="Calibri"/>
              <a:ea typeface=""/>
              <a:cs typeface=""/>
            </a:endParaRPr>
          </a:p>
        </p:txBody>
      </p:sp>
      <p:sp>
        <p:nvSpPr>
          <p:cNvPr id="14" name="Text Placeholder 3">
            <a:extLst>
              <a:ext uri="{FF2B5EF4-FFF2-40B4-BE49-F238E27FC236}">
                <a16:creationId xmlns:a16="http://schemas.microsoft.com/office/drawing/2014/main" id="{CBA76E4E-0956-42EA-B094-B2C3F752CBD2}"/>
              </a:ext>
            </a:extLst>
          </p:cNvPr>
          <p:cNvSpPr txBox="1">
            <a:spLocks/>
          </p:cNvSpPr>
          <p:nvPr/>
        </p:nvSpPr>
        <p:spPr>
          <a:xfrm>
            <a:off x="288568" y="172378"/>
            <a:ext cx="4114800" cy="17145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sz="1000" dirty="0">
              <a:solidFill>
                <a:schemeClr val="bg2"/>
              </a:solidFill>
            </a:endParaRPr>
          </a:p>
        </p:txBody>
      </p:sp>
      <p:sp>
        <p:nvSpPr>
          <p:cNvPr id="11" name="Rectangle 10">
            <a:extLst>
              <a:ext uri="{FF2B5EF4-FFF2-40B4-BE49-F238E27FC236}">
                <a16:creationId xmlns:a16="http://schemas.microsoft.com/office/drawing/2014/main" id="{E78B95DA-3511-894F-8457-AB7F832B9E3A}"/>
              </a:ext>
            </a:extLst>
          </p:cNvPr>
          <p:cNvSpPr/>
          <p:nvPr/>
        </p:nvSpPr>
        <p:spPr>
          <a:xfrm>
            <a:off x="228600" y="685800"/>
            <a:ext cx="3949908" cy="3247043"/>
          </a:xfrm>
          <a:prstGeom prst="rect">
            <a:avLst/>
          </a:prstGeom>
        </p:spPr>
        <p:txBody>
          <a:bodyPr wrap="square">
            <a:spAutoFit/>
          </a:bodyPr>
          <a:lstStyle/>
          <a:p>
            <a:r>
              <a:rPr lang="en-US" sz="2000" b="1" dirty="0">
                <a:solidFill>
                  <a:schemeClr val="bg1"/>
                </a:solidFill>
                <a:latin typeface="+mj-lt"/>
                <a:cs typeface="Lexend Deca" panose="020B0604020202020204" charset="-78"/>
              </a:rPr>
              <a:t>Root Issues</a:t>
            </a:r>
          </a:p>
          <a:p>
            <a:endParaRPr lang="en-US" sz="2000" dirty="0">
              <a:solidFill>
                <a:schemeClr val="bg2"/>
              </a:solidFill>
            </a:endParaRPr>
          </a:p>
          <a:p>
            <a:pPr marL="214313" indent="-214313">
              <a:buFont typeface="Wingdings" pitchFamily="2" charset="2"/>
              <a:buChar char="§"/>
            </a:pPr>
            <a:r>
              <a:rPr lang="en-US" sz="1500" dirty="0">
                <a:solidFill>
                  <a:schemeClr val="bg1"/>
                </a:solidFill>
                <a:ea typeface="IBM Plex Sans" charset="0"/>
                <a:cs typeface="IBM Plex Sans" charset="0"/>
              </a:rPr>
              <a:t>Inadequate coordination between On-premise &amp; Cloud Teams. Cloud implementation came without preparation.</a:t>
            </a:r>
          </a:p>
          <a:p>
            <a:r>
              <a:rPr lang="en-US" sz="1500" dirty="0">
                <a:solidFill>
                  <a:schemeClr val="bg1"/>
                </a:solidFill>
                <a:ea typeface="IBM Plex Sans" charset="0"/>
                <a:cs typeface="IBM Plex Sans" charset="0"/>
              </a:rPr>
              <a:t> </a:t>
            </a:r>
          </a:p>
          <a:p>
            <a:pPr marL="214313" indent="-214313">
              <a:buFont typeface="Wingdings" pitchFamily="2" charset="2"/>
              <a:buChar char="§"/>
            </a:pPr>
            <a:r>
              <a:rPr lang="en-US" sz="1500" dirty="0">
                <a:solidFill>
                  <a:schemeClr val="bg1"/>
                </a:solidFill>
                <a:ea typeface="IBM Plex Sans" charset="0"/>
                <a:cs typeface="IBM Plex Sans" charset="0"/>
              </a:rPr>
              <a:t>Old and unpatched security vulnerabilities, default credentials, end life of hardware, privilege escalation, and exposed ports</a:t>
            </a:r>
          </a:p>
          <a:p>
            <a:pPr marL="214313" indent="-214313">
              <a:buFont typeface="Wingdings" pitchFamily="2" charset="2"/>
              <a:buChar char="§"/>
            </a:pPr>
            <a:endParaRPr lang="en-US" sz="1500" dirty="0">
              <a:solidFill>
                <a:schemeClr val="bg1"/>
              </a:solidFill>
              <a:ea typeface="IBM Plex Sans" charset="0"/>
              <a:cs typeface="IBM Plex Sans" charset="0"/>
            </a:endParaRPr>
          </a:p>
          <a:p>
            <a:pPr marL="214313" indent="-214313">
              <a:buFont typeface="Wingdings" pitchFamily="2" charset="2"/>
              <a:buChar char="§"/>
            </a:pPr>
            <a:r>
              <a:rPr lang="en-US" sz="1500" dirty="0">
                <a:solidFill>
                  <a:schemeClr val="bg1"/>
                </a:solidFill>
                <a:ea typeface="IBM Plex Sans" charset="0"/>
                <a:cs typeface="IBM Plex Sans" charset="0"/>
              </a:rPr>
              <a:t>Employee awareness, lessons learned, and monitoring environments.</a:t>
            </a:r>
          </a:p>
        </p:txBody>
      </p:sp>
      <p:sp>
        <p:nvSpPr>
          <p:cNvPr id="2" name="Rectangle 1">
            <a:extLst>
              <a:ext uri="{FF2B5EF4-FFF2-40B4-BE49-F238E27FC236}">
                <a16:creationId xmlns:a16="http://schemas.microsoft.com/office/drawing/2014/main" id="{3E6B3CA2-9B39-D842-8C2C-E5A72447D3FB}"/>
              </a:ext>
            </a:extLst>
          </p:cNvPr>
          <p:cNvSpPr/>
          <p:nvPr/>
        </p:nvSpPr>
        <p:spPr>
          <a:xfrm>
            <a:off x="4586992" y="-12701"/>
            <a:ext cx="4572000" cy="51434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a:p>
        </p:txBody>
      </p:sp>
      <p:grpSp>
        <p:nvGrpSpPr>
          <p:cNvPr id="7" name="Group 6">
            <a:extLst>
              <a:ext uri="{FF2B5EF4-FFF2-40B4-BE49-F238E27FC236}">
                <a16:creationId xmlns:a16="http://schemas.microsoft.com/office/drawing/2014/main" id="{E51E9BD1-7452-FC4B-9CF1-D40E6C094ADB}"/>
              </a:ext>
            </a:extLst>
          </p:cNvPr>
          <p:cNvGrpSpPr/>
          <p:nvPr/>
        </p:nvGrpSpPr>
        <p:grpSpPr>
          <a:xfrm>
            <a:off x="4736659" y="1371600"/>
            <a:ext cx="4272666" cy="3343275"/>
            <a:chOff x="4493260" y="1783080"/>
            <a:chExt cx="9875017" cy="8038204"/>
          </a:xfrm>
          <a:effectLst/>
        </p:grpSpPr>
        <p:pic>
          <p:nvPicPr>
            <p:cNvPr id="8" name="Graphic 7">
              <a:extLst>
                <a:ext uri="{FF2B5EF4-FFF2-40B4-BE49-F238E27FC236}">
                  <a16:creationId xmlns:a16="http://schemas.microsoft.com/office/drawing/2014/main" id="{2C4D96B2-6358-484E-BCFC-1CBECD11FC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3260" y="1783080"/>
              <a:ext cx="9875017" cy="8038204"/>
            </a:xfrm>
            <a:prstGeom prst="rect">
              <a:avLst/>
            </a:prstGeom>
            <a:effectLst/>
          </p:spPr>
        </p:pic>
        <p:sp>
          <p:nvSpPr>
            <p:cNvPr id="9" name="Rectangle 8">
              <a:extLst>
                <a:ext uri="{FF2B5EF4-FFF2-40B4-BE49-F238E27FC236}">
                  <a16:creationId xmlns:a16="http://schemas.microsoft.com/office/drawing/2014/main" id="{0730BFBE-45C8-3344-99E1-84F21247CC6C}"/>
                </a:ext>
              </a:extLst>
            </p:cNvPr>
            <p:cNvSpPr/>
            <p:nvPr/>
          </p:nvSpPr>
          <p:spPr>
            <a:xfrm>
              <a:off x="5765922" y="2227885"/>
              <a:ext cx="4788825" cy="151701"/>
            </a:xfrm>
            <a:prstGeom prst="rect">
              <a:avLst/>
            </a:prstGeom>
            <a:solidFill>
              <a:srgbClr val="4E50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4569">
                <a:buClrTx/>
                <a:defRPr/>
              </a:pPr>
              <a:r>
                <a:rPr lang="en-US" sz="1125" kern="1200" dirty="0">
                  <a:solidFill>
                    <a:schemeClr val="tx1"/>
                  </a:solidFill>
                  <a:latin typeface="Calibri"/>
                </a:rPr>
                <a:t>       </a:t>
              </a:r>
            </a:p>
          </p:txBody>
        </p:sp>
      </p:grpSp>
    </p:spTree>
    <p:extLst>
      <p:ext uri="{BB962C8B-B14F-4D97-AF65-F5344CB8AC3E}">
        <p14:creationId xmlns:p14="http://schemas.microsoft.com/office/powerpoint/2010/main" val="202015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279BD2C-75D3-42F1-8025-A2C74FDDBD9B}"/>
              </a:ext>
            </a:extLst>
          </p:cNvPr>
          <p:cNvSpPr txBox="1">
            <a:spLocks noChangeArrowheads="1"/>
          </p:cNvSpPr>
          <p:nvPr/>
        </p:nvSpPr>
        <p:spPr>
          <a:xfrm>
            <a:off x="282121" y="321330"/>
            <a:ext cx="8110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1097280" rtl="0" eaLnBrk="1" latinLnBrk="0" hangingPunct="1">
              <a:lnSpc>
                <a:spcPct val="90000"/>
              </a:lnSpc>
              <a:spcBef>
                <a:spcPct val="0"/>
              </a:spcBef>
              <a:buNone/>
              <a:defRPr sz="3600" b="0" i="0" kern="1200">
                <a:solidFill>
                  <a:schemeClr val="tx1"/>
                </a:solidFill>
                <a:latin typeface="+mj-lt"/>
                <a:ea typeface="IBM Plex Sans" charset="0"/>
                <a:cs typeface="IBM Plex Sans" charset="0"/>
              </a:defRPr>
            </a:lvl1pPr>
          </a:lstStyle>
          <a:p>
            <a:r>
              <a:rPr lang="en-US" altLang="en-US" sz="2000" b="1" dirty="0">
                <a:solidFill>
                  <a:schemeClr val="bg1"/>
                </a:solidFill>
              </a:rPr>
              <a:t>Security Concepts and Policies</a:t>
            </a:r>
          </a:p>
        </p:txBody>
      </p:sp>
      <p:sp>
        <p:nvSpPr>
          <p:cNvPr id="8" name="TextBox 7">
            <a:extLst>
              <a:ext uri="{FF2B5EF4-FFF2-40B4-BE49-F238E27FC236}">
                <a16:creationId xmlns:a16="http://schemas.microsoft.com/office/drawing/2014/main" id="{B33E33E8-7F39-4538-A1A9-7769B61FDA0C}"/>
              </a:ext>
            </a:extLst>
          </p:cNvPr>
          <p:cNvSpPr txBox="1">
            <a:spLocks noChangeArrowheads="1"/>
          </p:cNvSpPr>
          <p:nvPr/>
        </p:nvSpPr>
        <p:spPr bwMode="auto">
          <a:xfrm flipH="1">
            <a:off x="276443" y="1312313"/>
            <a:ext cx="82867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50" b="1" dirty="0">
                <a:solidFill>
                  <a:schemeClr val="bg1"/>
                </a:solidFill>
                <a:latin typeface="+mj-lt"/>
                <a:ea typeface="MS PGothic" pitchFamily="34" charset="-128"/>
                <a:cs typeface="Arial" panose="020B0604020202020204" pitchFamily="34" charset="0"/>
              </a:rPr>
              <a:t>Information Leakage</a:t>
            </a:r>
          </a:p>
          <a:p>
            <a:endParaRPr lang="en-US" altLang="en-US" sz="1125" dirty="0">
              <a:solidFill>
                <a:schemeClr val="bg1"/>
              </a:solidFill>
              <a:latin typeface="+mj-lt"/>
              <a:cs typeface="Arial" panose="020B0604020202020204" pitchFamily="34" charset="0"/>
            </a:endParaRPr>
          </a:p>
          <a:p>
            <a:pPr marL="214313" indent="-214313">
              <a:buFont typeface="Wingdings" pitchFamily="2" charset="2"/>
              <a:buChar char="§"/>
            </a:pPr>
            <a:r>
              <a:rPr lang="en-US" altLang="en-US" sz="1125" dirty="0">
                <a:solidFill>
                  <a:schemeClr val="bg1"/>
                </a:solidFill>
                <a:latin typeface="+mj-lt"/>
                <a:cs typeface="Arial" panose="020B0604020202020204" pitchFamily="34" charset="0"/>
              </a:rPr>
              <a:t>Multi-Factor Authentication</a:t>
            </a:r>
          </a:p>
          <a:p>
            <a:pPr marL="214313" indent="-214313">
              <a:buFont typeface="Wingdings" pitchFamily="2" charset="2"/>
              <a:buChar char="§"/>
            </a:pPr>
            <a:r>
              <a:rPr lang="en-US" altLang="en-US" sz="1125" dirty="0">
                <a:solidFill>
                  <a:schemeClr val="bg1"/>
                </a:solidFill>
                <a:latin typeface="+mj-lt"/>
                <a:cs typeface="Arial" panose="020B0604020202020204" pitchFamily="34" charset="0"/>
              </a:rPr>
              <a:t>Encryption</a:t>
            </a:r>
          </a:p>
          <a:p>
            <a:pPr marL="214313" indent="-214313">
              <a:buFont typeface="Wingdings" pitchFamily="2" charset="2"/>
              <a:buChar char="§"/>
            </a:pPr>
            <a:r>
              <a:rPr lang="en-US" altLang="en-US" sz="1125" dirty="0">
                <a:solidFill>
                  <a:schemeClr val="bg1"/>
                </a:solidFill>
                <a:latin typeface="+mj-lt"/>
                <a:cs typeface="Arial" panose="020B0604020202020204" pitchFamily="34" charset="0"/>
              </a:rPr>
              <a:t>Strong Password Policy</a:t>
            </a:r>
          </a:p>
          <a:p>
            <a:pPr marL="214313" indent="-214313">
              <a:buFont typeface="Wingdings" pitchFamily="2" charset="2"/>
              <a:buChar char="§"/>
            </a:pPr>
            <a:r>
              <a:rPr lang="en-US" altLang="en-US" sz="1125" dirty="0">
                <a:solidFill>
                  <a:schemeClr val="bg1"/>
                </a:solidFill>
                <a:latin typeface="+mj-lt"/>
                <a:cs typeface="Arial" panose="020B0604020202020204" pitchFamily="34" charset="0"/>
              </a:rPr>
              <a:t>Demilitarized Zone (DMZ)</a:t>
            </a:r>
          </a:p>
          <a:p>
            <a:endParaRPr lang="en-US" altLang="en-US" sz="1000" dirty="0">
              <a:latin typeface="+mj-lt"/>
              <a:ea typeface="MS PGothic" pitchFamily="34" charset="-128"/>
              <a:cs typeface="Arial" panose="020B0604020202020204" pitchFamily="34" charset="0"/>
            </a:endParaRPr>
          </a:p>
          <a:p>
            <a:endParaRPr lang="en-US" altLang="en-US" sz="1000" dirty="0">
              <a:latin typeface="+mj-lt"/>
              <a:ea typeface="MS PGothic" pitchFamily="34" charset="-128"/>
              <a:cs typeface="Arial" panose="020B0604020202020204" pitchFamily="34" charset="0"/>
            </a:endParaRPr>
          </a:p>
          <a:p>
            <a:endParaRPr lang="en-US" altLang="en-US" sz="1000" dirty="0">
              <a:latin typeface="+mj-lt"/>
              <a:ea typeface="MS PGothic" pitchFamily="34" charset="-128"/>
              <a:cs typeface="Arial" panose="020B0604020202020204" pitchFamily="34" charset="0"/>
            </a:endParaRPr>
          </a:p>
          <a:p>
            <a:endParaRPr lang="en-US" altLang="en-US" sz="1000" dirty="0">
              <a:latin typeface="+mj-lt"/>
              <a:ea typeface="MS PGothic" pitchFamily="34" charset="-128"/>
              <a:cs typeface="Arial" panose="020B0604020202020204" pitchFamily="34" charset="0"/>
            </a:endParaRPr>
          </a:p>
          <a:p>
            <a:endParaRPr lang="en-US" altLang="en-US" sz="1000" dirty="0">
              <a:latin typeface="+mj-lt"/>
              <a:ea typeface="MS PGothic" pitchFamily="34" charset="-128"/>
              <a:cs typeface="Arial" panose="020B0604020202020204" pitchFamily="34" charset="0"/>
            </a:endParaRPr>
          </a:p>
          <a:p>
            <a:endParaRPr lang="en-US" altLang="en-US" sz="1000" dirty="0">
              <a:latin typeface="+mj-lt"/>
              <a:ea typeface="MS PGothic" pitchFamily="34" charset="-128"/>
              <a:cs typeface="Arial" panose="020B0604020202020204" pitchFamily="34" charset="0"/>
            </a:endParaRPr>
          </a:p>
          <a:p>
            <a:endParaRPr lang="en-US" altLang="en-US" sz="1000" dirty="0">
              <a:latin typeface="+mj-lt"/>
              <a:cs typeface="Arial" panose="020B0604020202020204" pitchFamily="34" charset="0"/>
            </a:endParaRPr>
          </a:p>
          <a:p>
            <a:r>
              <a:rPr lang="en-US" altLang="en-US" sz="1250" b="1" dirty="0">
                <a:solidFill>
                  <a:schemeClr val="bg1"/>
                </a:solidFill>
                <a:latin typeface="+mj-lt"/>
                <a:ea typeface="MS PGothic" pitchFamily="34" charset="-128"/>
                <a:cs typeface="Arial" panose="020B0604020202020204" pitchFamily="34" charset="0"/>
              </a:rPr>
              <a:t>Potential Code Execution</a:t>
            </a:r>
          </a:p>
          <a:p>
            <a:endParaRPr lang="en-US" altLang="en-US" sz="1125" dirty="0"/>
          </a:p>
          <a:p>
            <a:pPr marL="321469" indent="-214313">
              <a:buFont typeface="Wingdings" pitchFamily="2" charset="2"/>
              <a:buChar char="§"/>
            </a:pPr>
            <a:r>
              <a:rPr lang="en-US" altLang="en-US" sz="1125" dirty="0">
                <a:solidFill>
                  <a:schemeClr val="bg1"/>
                </a:solidFill>
              </a:rPr>
              <a:t>Audit system logs</a:t>
            </a:r>
          </a:p>
          <a:p>
            <a:pPr marL="321469" indent="-214313">
              <a:buFont typeface="Wingdings" pitchFamily="2" charset="2"/>
              <a:buChar char="§"/>
            </a:pPr>
            <a:r>
              <a:rPr lang="en-US" altLang="en-US" sz="1125" dirty="0">
                <a:solidFill>
                  <a:schemeClr val="bg1"/>
                </a:solidFill>
              </a:rPr>
              <a:t>Access Control Lists (ACL)</a:t>
            </a:r>
          </a:p>
          <a:p>
            <a:pPr marL="321469" indent="-214313">
              <a:buFont typeface="Wingdings" pitchFamily="2" charset="2"/>
              <a:buChar char="§"/>
            </a:pPr>
            <a:r>
              <a:rPr lang="en-US" altLang="en-US" sz="1125" dirty="0">
                <a:solidFill>
                  <a:schemeClr val="bg1"/>
                </a:solidFill>
              </a:rPr>
              <a:t>Routinely Patched Servers</a:t>
            </a:r>
          </a:p>
          <a:p>
            <a:pPr marL="321469" indent="-214313">
              <a:buFont typeface="Wingdings" pitchFamily="2" charset="2"/>
              <a:buChar char="§"/>
            </a:pPr>
            <a:r>
              <a:rPr lang="en-US" altLang="en-US" sz="1125" dirty="0">
                <a:solidFill>
                  <a:schemeClr val="bg1"/>
                </a:solidFill>
                <a:ea typeface="MS PGothic" pitchFamily="34" charset="-128"/>
              </a:rPr>
              <a:t>Honeypot</a:t>
            </a:r>
            <a:endParaRPr lang="en-US" altLang="en-US" sz="1125" dirty="0">
              <a:solidFill>
                <a:schemeClr val="bg1"/>
              </a:solidFill>
              <a:ea typeface="MS PGothic" pitchFamily="34" charset="-128"/>
              <a:cs typeface="Arial" panose="020B0604020202020204" pitchFamily="34" charset="0"/>
            </a:endParaRPr>
          </a:p>
          <a:p>
            <a:pPr marL="107156"/>
            <a:endParaRPr lang="en-US" altLang="en-US" sz="750" dirty="0">
              <a:latin typeface="+mj-lt"/>
              <a:ea typeface="+mj-ea"/>
              <a:cs typeface="Arial" panose="020B0604020202020204" pitchFamily="34" charset="0"/>
            </a:endParaRPr>
          </a:p>
        </p:txBody>
      </p:sp>
      <p:sp>
        <p:nvSpPr>
          <p:cNvPr id="9" name="Text Placeholder 3">
            <a:extLst>
              <a:ext uri="{FF2B5EF4-FFF2-40B4-BE49-F238E27FC236}">
                <a16:creationId xmlns:a16="http://schemas.microsoft.com/office/drawing/2014/main" id="{D92616E1-3BEF-46DD-AACA-3342E6DABC2B}"/>
              </a:ext>
            </a:extLst>
          </p:cNvPr>
          <p:cNvSpPr txBox="1">
            <a:spLocks/>
          </p:cNvSpPr>
          <p:nvPr/>
        </p:nvSpPr>
        <p:spPr>
          <a:xfrm>
            <a:off x="314325" y="129754"/>
            <a:ext cx="4114800" cy="17145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sz="1000" dirty="0"/>
          </a:p>
        </p:txBody>
      </p:sp>
      <p:sp>
        <p:nvSpPr>
          <p:cNvPr id="4" name="TextBox 3">
            <a:extLst>
              <a:ext uri="{FF2B5EF4-FFF2-40B4-BE49-F238E27FC236}">
                <a16:creationId xmlns:a16="http://schemas.microsoft.com/office/drawing/2014/main" id="{ACA1DB90-2F0D-42FA-96F2-2E4F9CF3EA35}"/>
              </a:ext>
            </a:extLst>
          </p:cNvPr>
          <p:cNvSpPr txBox="1"/>
          <p:nvPr/>
        </p:nvSpPr>
        <p:spPr>
          <a:xfrm>
            <a:off x="4429125" y="673769"/>
            <a:ext cx="3000375" cy="1228725"/>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6" name="TextBox 5">
            <a:extLst>
              <a:ext uri="{FF2B5EF4-FFF2-40B4-BE49-F238E27FC236}">
                <a16:creationId xmlns:a16="http://schemas.microsoft.com/office/drawing/2014/main" id="{5265A525-DFA7-43F3-8AF8-FF0FAA8693DB}"/>
              </a:ext>
            </a:extLst>
          </p:cNvPr>
          <p:cNvSpPr txBox="1"/>
          <p:nvPr/>
        </p:nvSpPr>
        <p:spPr>
          <a:xfrm>
            <a:off x="5305822" y="1350228"/>
            <a:ext cx="3400425" cy="1571625"/>
          </a:xfrm>
          <a:prstGeom prst="rect">
            <a:avLst/>
          </a:prstGeom>
        </p:spPr>
        <p:txBody>
          <a:bodyPr wrap="square" lIns="0" tIns="0" rIns="0" bIns="0" rtlCol="0">
            <a:noAutofit/>
          </a:bodyPr>
          <a:lstStyle/>
          <a:p>
            <a:r>
              <a:rPr lang="en-US" altLang="en-US" sz="1250" b="1" dirty="0">
                <a:solidFill>
                  <a:schemeClr val="bg1"/>
                </a:solidFill>
                <a:latin typeface="+mj-lt"/>
                <a:ea typeface="MS PGothic" pitchFamily="34" charset="-128"/>
                <a:cs typeface="Arial" panose="020B0604020202020204" pitchFamily="34" charset="0"/>
              </a:rPr>
              <a:t>Potential Denial of Service (DOS)</a:t>
            </a:r>
          </a:p>
          <a:p>
            <a:endParaRPr lang="en-US" altLang="en-US" sz="1250" dirty="0">
              <a:solidFill>
                <a:srgbClr val="0F6DFF"/>
              </a:solidFill>
              <a:latin typeface="+mj-lt"/>
              <a:ea typeface="MS PGothic" pitchFamily="34" charset="-128"/>
              <a:cs typeface="Arial" panose="020B0604020202020204" pitchFamily="34" charset="0"/>
            </a:endParaRPr>
          </a:p>
          <a:p>
            <a:pPr marL="214313" indent="-214313">
              <a:buFont typeface="Wingdings" pitchFamily="2" charset="2"/>
              <a:buChar char="§"/>
            </a:pPr>
            <a:r>
              <a:rPr lang="en-US" altLang="en-US" sz="1125" dirty="0">
                <a:solidFill>
                  <a:schemeClr val="bg1"/>
                </a:solidFill>
                <a:latin typeface="+mj-lt"/>
                <a:ea typeface="MS PGothic" pitchFamily="34" charset="-128"/>
                <a:cs typeface="Arial" panose="020B0604020202020204" pitchFamily="34" charset="0"/>
              </a:rPr>
              <a:t>Firewalls</a:t>
            </a:r>
          </a:p>
          <a:p>
            <a:pPr marL="214313" indent="-214313">
              <a:buFont typeface="Wingdings" pitchFamily="2" charset="2"/>
              <a:buChar char="§"/>
            </a:pPr>
            <a:r>
              <a:rPr lang="en-US" altLang="en-US" sz="1125" dirty="0">
                <a:solidFill>
                  <a:schemeClr val="bg1"/>
                </a:solidFill>
                <a:latin typeface="+mj-lt"/>
                <a:ea typeface="MS PGothic" pitchFamily="34" charset="-128"/>
                <a:cs typeface="Arial" panose="020B0604020202020204" pitchFamily="34" charset="0"/>
              </a:rPr>
              <a:t>Monitoring of Unusual Activity</a:t>
            </a:r>
          </a:p>
          <a:p>
            <a:pPr marL="557213" lvl="1" indent="-214313">
              <a:buFont typeface="Courier New" panose="02070309020205020404" pitchFamily="49" charset="0"/>
              <a:buChar char="o"/>
            </a:pPr>
            <a:r>
              <a:rPr lang="en-US" altLang="en-US" sz="1125" dirty="0">
                <a:solidFill>
                  <a:schemeClr val="bg1"/>
                </a:solidFill>
                <a:latin typeface="+mj-lt"/>
                <a:ea typeface="MS PGothic" pitchFamily="34" charset="-128"/>
                <a:cs typeface="Arial" panose="020B0604020202020204" pitchFamily="34" charset="0"/>
              </a:rPr>
              <a:t>Intrusion Detection Systems (IDS)</a:t>
            </a:r>
          </a:p>
          <a:p>
            <a:pPr marL="557213" lvl="1" indent="-214313">
              <a:buFont typeface="Courier New" panose="02070309020205020404" pitchFamily="49" charset="0"/>
              <a:buChar char="o"/>
            </a:pPr>
            <a:r>
              <a:rPr lang="en-US" altLang="en-US" sz="1125" dirty="0">
                <a:solidFill>
                  <a:schemeClr val="bg1"/>
                </a:solidFill>
                <a:latin typeface="+mj-lt"/>
                <a:ea typeface="MS PGothic" pitchFamily="34" charset="-128"/>
                <a:cs typeface="Arial" panose="020B0604020202020204" pitchFamily="34" charset="0"/>
              </a:rPr>
              <a:t>Intrusion Prevention Systems (IPS</a:t>
            </a:r>
            <a:r>
              <a:rPr lang="en-US" altLang="en-US" sz="1000" dirty="0">
                <a:solidFill>
                  <a:schemeClr val="bg1"/>
                </a:solidFill>
                <a:latin typeface="+mj-lt"/>
                <a:ea typeface="MS PGothic" pitchFamily="34" charset="-128"/>
                <a:cs typeface="Arial" panose="020B0604020202020204" pitchFamily="34" charset="0"/>
              </a:rPr>
              <a:t>)</a:t>
            </a:r>
            <a:endParaRPr lang="en-US" altLang="en-US" sz="1000" dirty="0">
              <a:solidFill>
                <a:schemeClr val="bg1"/>
              </a:solidFill>
              <a:latin typeface="+mj-lt"/>
              <a:cs typeface="Arial" panose="020B0604020202020204" pitchFamily="34" charset="0"/>
            </a:endParaRPr>
          </a:p>
          <a:p>
            <a:pPr>
              <a:lnSpc>
                <a:spcPct val="105000"/>
              </a:lnSpc>
              <a:spcBef>
                <a:spcPts val="625"/>
              </a:spcBef>
            </a:pPr>
            <a:endParaRPr lang="en-US" sz="1250" dirty="0">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C542B04F-1A8D-4DC0-B27A-B7F2661872B0}"/>
              </a:ext>
            </a:extLst>
          </p:cNvPr>
          <p:cNvSpPr txBox="1"/>
          <p:nvPr/>
        </p:nvSpPr>
        <p:spPr>
          <a:xfrm>
            <a:off x="5234206" y="3359581"/>
            <a:ext cx="3257550" cy="1285875"/>
          </a:xfrm>
          <a:prstGeom prst="rect">
            <a:avLst/>
          </a:prstGeom>
        </p:spPr>
        <p:txBody>
          <a:bodyPr wrap="none" lIns="0" tIns="0" rIns="0" bIns="0" rtlCol="0">
            <a:noAutofit/>
          </a:bodyPr>
          <a:lstStyle/>
          <a:p>
            <a:r>
              <a:rPr lang="en-US" altLang="en-US" sz="1250" b="1" dirty="0">
                <a:solidFill>
                  <a:schemeClr val="bg1"/>
                </a:solidFill>
                <a:ea typeface="MS PGothic" pitchFamily="34" charset="-128"/>
                <a:cs typeface="Arial" panose="020B0604020202020204" pitchFamily="34" charset="0"/>
              </a:rPr>
              <a:t>Reconnaissance Attempts</a:t>
            </a:r>
          </a:p>
          <a:p>
            <a:endParaRPr lang="en-US" altLang="en-US" sz="1250" dirty="0">
              <a:solidFill>
                <a:srgbClr val="0F6DFF"/>
              </a:solidFill>
              <a:ea typeface="MS PGothic" pitchFamily="34" charset="-128"/>
              <a:cs typeface="Arial" panose="020B0604020202020204" pitchFamily="34" charset="0"/>
            </a:endParaRPr>
          </a:p>
          <a:p>
            <a:pPr marL="178594" indent="-178594">
              <a:buFont typeface="Wingdings" pitchFamily="2" charset="2"/>
              <a:buChar char="§"/>
            </a:pPr>
            <a:r>
              <a:rPr lang="en-US" altLang="en-US" sz="1125" dirty="0">
                <a:solidFill>
                  <a:schemeClr val="bg1"/>
                </a:solidFill>
                <a:cs typeface="Arial" panose="020B0604020202020204" pitchFamily="34" charset="0"/>
              </a:rPr>
              <a:t>SIEMS Tools</a:t>
            </a:r>
          </a:p>
          <a:p>
            <a:pPr marL="178594" indent="-178594">
              <a:buFont typeface="Wingdings" pitchFamily="2" charset="2"/>
              <a:buChar char="§"/>
            </a:pPr>
            <a:r>
              <a:rPr lang="en-US" altLang="en-US" sz="1125" dirty="0">
                <a:solidFill>
                  <a:schemeClr val="bg1"/>
                </a:solidFill>
                <a:cs typeface="Arial" panose="020B0604020202020204" pitchFamily="34" charset="0"/>
              </a:rPr>
              <a:t>Anomaly analysis</a:t>
            </a:r>
          </a:p>
          <a:p>
            <a:pPr marL="178594" indent="-178594">
              <a:buFont typeface="Wingdings" pitchFamily="2" charset="2"/>
              <a:buChar char="§"/>
            </a:pPr>
            <a:r>
              <a:rPr lang="en-US" altLang="en-US" sz="1125" dirty="0">
                <a:solidFill>
                  <a:schemeClr val="bg1"/>
                </a:solidFill>
                <a:cs typeface="Arial" panose="020B0604020202020204" pitchFamily="34" charset="0"/>
              </a:rPr>
              <a:t>Training employees on the Dangers of Social Engineering</a:t>
            </a:r>
          </a:p>
          <a:p>
            <a:pPr marL="178594" indent="-178594">
              <a:buFont typeface="Wingdings" pitchFamily="2" charset="2"/>
              <a:buChar char="§"/>
            </a:pPr>
            <a:r>
              <a:rPr lang="en-US" altLang="en-US" sz="1125" dirty="0">
                <a:solidFill>
                  <a:schemeClr val="bg1"/>
                </a:solidFill>
                <a:cs typeface="Arial" panose="020B0604020202020204" pitchFamily="34" charset="0"/>
              </a:rPr>
              <a:t>Use of IP tools</a:t>
            </a:r>
          </a:p>
        </p:txBody>
      </p:sp>
      <p:pic>
        <p:nvPicPr>
          <p:cNvPr id="12" name="Picture 11" descr="Diagram&#10;&#10;Description automatically generated">
            <a:extLst>
              <a:ext uri="{FF2B5EF4-FFF2-40B4-BE49-F238E27FC236}">
                <a16:creationId xmlns:a16="http://schemas.microsoft.com/office/drawing/2014/main" id="{A50343CC-861B-4E37-8284-34797A6AA6B8}"/>
              </a:ext>
            </a:extLst>
          </p:cNvPr>
          <p:cNvPicPr>
            <a:picLocks noChangeAspect="1"/>
          </p:cNvPicPr>
          <p:nvPr/>
        </p:nvPicPr>
        <p:blipFill>
          <a:blip r:embed="rId3"/>
          <a:stretch>
            <a:fillRect/>
          </a:stretch>
        </p:blipFill>
        <p:spPr>
          <a:xfrm>
            <a:off x="2719522" y="2136040"/>
            <a:ext cx="2237313" cy="1618183"/>
          </a:xfrm>
          <a:prstGeom prst="rect">
            <a:avLst/>
          </a:prstGeom>
        </p:spPr>
      </p:pic>
    </p:spTree>
    <p:extLst>
      <p:ext uri="{BB962C8B-B14F-4D97-AF65-F5344CB8AC3E}">
        <p14:creationId xmlns:p14="http://schemas.microsoft.com/office/powerpoint/2010/main" val="196239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B568B5-26BE-47FF-A711-7EC98795129F}"/>
              </a:ext>
            </a:extLst>
          </p:cNvPr>
          <p:cNvSpPr>
            <a:spLocks noGrp="1"/>
          </p:cNvSpPr>
          <p:nvPr>
            <p:ph type="title"/>
          </p:nvPr>
        </p:nvSpPr>
        <p:spPr>
          <a:xfrm>
            <a:off x="125541" y="422179"/>
            <a:ext cx="8401050" cy="714375"/>
          </a:xfrm>
        </p:spPr>
        <p:txBody>
          <a:bodyPr/>
          <a:lstStyle/>
          <a:p>
            <a:pPr lvl="1">
              <a:defRPr/>
            </a:pPr>
            <a:r>
              <a:rPr lang="en-US" sz="2000" kern="1200" dirty="0">
                <a:solidFill>
                  <a:schemeClr val="bg1"/>
                </a:solidFill>
                <a:latin typeface="+mj-lt"/>
              </a:rPr>
              <a:t>Prioritization and Plan</a:t>
            </a:r>
            <a:endParaRPr lang="en-US" sz="1750" kern="1200" dirty="0">
              <a:solidFill>
                <a:schemeClr val="bg1"/>
              </a:solidFill>
              <a:latin typeface="+mj-lt"/>
            </a:endParaRPr>
          </a:p>
        </p:txBody>
      </p:sp>
      <p:sp>
        <p:nvSpPr>
          <p:cNvPr id="8" name="Text Placeholder 2">
            <a:extLst>
              <a:ext uri="{FF2B5EF4-FFF2-40B4-BE49-F238E27FC236}">
                <a16:creationId xmlns:a16="http://schemas.microsoft.com/office/drawing/2014/main" id="{7FFD5E69-BAB1-46DB-9D16-067982F79D3E}"/>
              </a:ext>
            </a:extLst>
          </p:cNvPr>
          <p:cNvSpPr txBox="1">
            <a:spLocks/>
          </p:cNvSpPr>
          <p:nvPr/>
        </p:nvSpPr>
        <p:spPr>
          <a:xfrm>
            <a:off x="125541" y="1272984"/>
            <a:ext cx="8829675" cy="3558702"/>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78594" indent="-178594">
              <a:spcAft>
                <a:spcPts val="375"/>
              </a:spcAft>
              <a:buFont typeface="Wingdings" panose="05000000000000000000" pitchFamily="2" charset="2"/>
              <a:buChar char="§"/>
            </a:pPr>
            <a:r>
              <a:rPr lang="en-US" altLang="en-US" sz="1250" b="1" dirty="0">
                <a:solidFill>
                  <a:schemeClr val="bg1"/>
                </a:solidFill>
                <a:latin typeface="+mj-lt"/>
                <a:ea typeface="MS PGothic" charset="-128"/>
                <a:cs typeface="Arial" charset="0"/>
              </a:rPr>
              <a:t>Supporting the Security Staff</a:t>
            </a:r>
          </a:p>
          <a:p>
            <a:pPr marL="357188" lvl="1" indent="-214313">
              <a:spcAft>
                <a:spcPts val="375"/>
              </a:spcAft>
              <a:buFont typeface="Courier New" panose="02070309020205020404" pitchFamily="49" charset="0"/>
              <a:buChar char="o"/>
            </a:pPr>
            <a:r>
              <a:rPr lang="en-CA" sz="1000" dirty="0">
                <a:solidFill>
                  <a:schemeClr val="bg1"/>
                </a:solidFill>
              </a:rPr>
              <a:t>Content Filter </a:t>
            </a:r>
          </a:p>
          <a:p>
            <a:pPr marL="357188" lvl="1" indent="-214313">
              <a:spcAft>
                <a:spcPts val="375"/>
              </a:spcAft>
              <a:buFont typeface="Courier New" panose="02070309020205020404" pitchFamily="49" charset="0"/>
              <a:buChar char="o"/>
            </a:pPr>
            <a:r>
              <a:rPr lang="en-CA" sz="1000" dirty="0">
                <a:solidFill>
                  <a:schemeClr val="bg1"/>
                </a:solidFill>
              </a:rPr>
              <a:t>Detection Setup</a:t>
            </a:r>
          </a:p>
          <a:p>
            <a:pPr marL="178594" indent="-178594">
              <a:spcAft>
                <a:spcPts val="375"/>
              </a:spcAft>
              <a:buFont typeface="Wingdings" panose="05000000000000000000" pitchFamily="2" charset="2"/>
              <a:buChar char="§"/>
            </a:pPr>
            <a:r>
              <a:rPr lang="en-US" altLang="en-US" sz="1250" b="1" dirty="0">
                <a:solidFill>
                  <a:schemeClr val="bg1"/>
                </a:solidFill>
                <a:ea typeface="MS PGothic" charset="-128"/>
                <a:cs typeface="Arial" charset="0"/>
              </a:rPr>
              <a:t>Prioritizing Risk Mitigation</a:t>
            </a: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Access control and management</a:t>
            </a: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Backup Storage Security</a:t>
            </a: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Frequent patching/updates  </a:t>
            </a:r>
          </a:p>
          <a:p>
            <a:pPr marL="178594" indent="-178594">
              <a:spcAft>
                <a:spcPts val="375"/>
              </a:spcAft>
              <a:buFont typeface="Wingdings" panose="05000000000000000000" pitchFamily="2" charset="2"/>
              <a:buChar char="§"/>
            </a:pPr>
            <a:r>
              <a:rPr lang="en-US" altLang="en-US" sz="1250" b="1" dirty="0">
                <a:solidFill>
                  <a:schemeClr val="bg1"/>
                </a:solidFill>
                <a:latin typeface="+mj-lt"/>
                <a:ea typeface="MS PGothic" charset="-128"/>
                <a:cs typeface="Arial" charset="0"/>
              </a:rPr>
              <a:t>Conducting Annual Staff Awareness Training</a:t>
            </a:r>
          </a:p>
          <a:p>
            <a:pPr marL="321469" lvl="1" indent="-178594">
              <a:spcAft>
                <a:spcPts val="375"/>
              </a:spcAft>
              <a:buFont typeface="Courier New" panose="02070309020205020404" pitchFamily="49" charset="0"/>
              <a:buChar char="o"/>
            </a:pPr>
            <a:r>
              <a:rPr lang="en-US" altLang="en-US" sz="1000" dirty="0">
                <a:solidFill>
                  <a:schemeClr val="bg1"/>
                </a:solidFill>
                <a:latin typeface="+mj-lt"/>
                <a:ea typeface="MS PGothic" charset="-128"/>
                <a:cs typeface="Arial" charset="0"/>
              </a:rPr>
              <a:t>Goal of Training 25% of Employees Each Quarter </a:t>
            </a:r>
          </a:p>
          <a:p>
            <a:pPr marL="321469" lvl="1" indent="-178594">
              <a:spcAft>
                <a:spcPts val="375"/>
              </a:spcAft>
              <a:buFont typeface="Courier New" panose="02070309020205020404" pitchFamily="49" charset="0"/>
              <a:buChar char="o"/>
            </a:pPr>
            <a:r>
              <a:rPr lang="en-US" altLang="en-US" sz="1000" dirty="0">
                <a:solidFill>
                  <a:schemeClr val="bg1"/>
                </a:solidFill>
                <a:latin typeface="+mj-lt"/>
                <a:ea typeface="MS PGothic" charset="-128"/>
                <a:cs typeface="Arial" charset="0"/>
              </a:rPr>
              <a:t>Training to Cover Consequences of Security Awareness, Privilege Misuse(Root &amp; </a:t>
            </a:r>
            <a:r>
              <a:rPr lang="en-US" altLang="en-US" sz="1000" dirty="0" err="1">
                <a:solidFill>
                  <a:schemeClr val="bg1"/>
                </a:solidFill>
                <a:latin typeface="+mj-lt"/>
                <a:ea typeface="MS PGothic" charset="-128"/>
                <a:cs typeface="Arial" charset="0"/>
              </a:rPr>
              <a:t>Sudo</a:t>
            </a:r>
            <a:r>
              <a:rPr lang="en-US" altLang="en-US" sz="1000" dirty="0">
                <a:solidFill>
                  <a:schemeClr val="bg1"/>
                </a:solidFill>
                <a:latin typeface="+mj-lt"/>
                <a:ea typeface="MS PGothic" charset="-128"/>
                <a:cs typeface="Arial" charset="0"/>
              </a:rPr>
              <a:t>), and weak passwords</a:t>
            </a:r>
          </a:p>
          <a:p>
            <a:pPr marL="321469" lvl="1" indent="-178594">
              <a:spcAft>
                <a:spcPts val="375"/>
              </a:spcAft>
              <a:buFont typeface="Courier New" panose="02070309020205020404" pitchFamily="49" charset="0"/>
              <a:buChar char="o"/>
            </a:pPr>
            <a:r>
              <a:rPr lang="en-US" altLang="en-US" sz="1000" dirty="0">
                <a:solidFill>
                  <a:schemeClr val="bg1"/>
                </a:solidFill>
                <a:latin typeface="+mj-lt"/>
                <a:ea typeface="MS PGothic" charset="-128"/>
                <a:cs typeface="Arial" charset="0"/>
              </a:rPr>
              <a:t>Gathering feedback from employees through surveys </a:t>
            </a:r>
          </a:p>
          <a:p>
            <a:pPr lvl="1" indent="0">
              <a:spcAft>
                <a:spcPts val="375"/>
              </a:spcAft>
              <a:buNone/>
            </a:pPr>
            <a:endParaRPr lang="en-US" altLang="en-US" sz="1125" dirty="0">
              <a:latin typeface="+mj-lt"/>
              <a:ea typeface="MS PGothic" charset="-128"/>
              <a:cs typeface="Arial" charset="0"/>
            </a:endParaRPr>
          </a:p>
        </p:txBody>
      </p:sp>
      <p:sp>
        <p:nvSpPr>
          <p:cNvPr id="3" name="TextBox 2">
            <a:extLst>
              <a:ext uri="{FF2B5EF4-FFF2-40B4-BE49-F238E27FC236}">
                <a16:creationId xmlns:a16="http://schemas.microsoft.com/office/drawing/2014/main" id="{A8BFA707-B317-7A42-8122-8F0DAD83D641}"/>
              </a:ext>
            </a:extLst>
          </p:cNvPr>
          <p:cNvSpPr txBox="1"/>
          <p:nvPr/>
        </p:nvSpPr>
        <p:spPr>
          <a:xfrm>
            <a:off x="7837714" y="117929"/>
            <a:ext cx="0" cy="0"/>
          </a:xfrm>
          <a:prstGeom prst="rect">
            <a:avLst/>
          </a:prstGeom>
          <a:solidFill>
            <a:schemeClr val="bg2"/>
          </a:solidFill>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E4DFB12E-8F08-0D42-A785-7A3B85B835D9}"/>
              </a:ext>
            </a:extLst>
          </p:cNvPr>
          <p:cNvSpPr txBox="1"/>
          <p:nvPr/>
        </p:nvSpPr>
        <p:spPr>
          <a:xfrm>
            <a:off x="4209143" y="90714"/>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BB04413B-DED8-3E4D-8FE9-E00E655E22F9}"/>
              </a:ext>
            </a:extLst>
          </p:cNvPr>
          <p:cNvSpPr txBox="1"/>
          <p:nvPr/>
        </p:nvSpPr>
        <p:spPr>
          <a:xfrm>
            <a:off x="1251857" y="290286"/>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6" name="TextBox 5">
            <a:extLst>
              <a:ext uri="{FF2B5EF4-FFF2-40B4-BE49-F238E27FC236}">
                <a16:creationId xmlns:a16="http://schemas.microsoft.com/office/drawing/2014/main" id="{A7C3B0AC-2BDB-7F4D-90C4-3C0E64DEFD46}"/>
              </a:ext>
            </a:extLst>
          </p:cNvPr>
          <p:cNvSpPr txBox="1"/>
          <p:nvPr/>
        </p:nvSpPr>
        <p:spPr>
          <a:xfrm>
            <a:off x="-1569357" y="-988786"/>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pic>
        <p:nvPicPr>
          <p:cNvPr id="27" name="Picture 26" descr="Radar chart&#10;&#10;Description automatically generated with medium confidence">
            <a:extLst>
              <a:ext uri="{FF2B5EF4-FFF2-40B4-BE49-F238E27FC236}">
                <a16:creationId xmlns:a16="http://schemas.microsoft.com/office/drawing/2014/main" id="{B3A3065D-EB50-F54F-9759-507BE871D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120" y="1575510"/>
            <a:ext cx="3858680" cy="2000659"/>
          </a:xfrm>
          <a:prstGeom prst="rect">
            <a:avLst/>
          </a:prstGeom>
          <a:solidFill>
            <a:schemeClr val="bg2">
              <a:alpha val="0"/>
            </a:schemeClr>
          </a:solidFill>
          <a:ln>
            <a:solidFill>
              <a:schemeClr val="bg2"/>
            </a:solidFill>
          </a:ln>
        </p:spPr>
      </p:pic>
    </p:spTree>
    <p:extLst>
      <p:ext uri="{BB962C8B-B14F-4D97-AF65-F5344CB8AC3E}">
        <p14:creationId xmlns:p14="http://schemas.microsoft.com/office/powerpoint/2010/main" val="379884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5">
            <a:extLst>
              <a:ext uri="{FF2B5EF4-FFF2-40B4-BE49-F238E27FC236}">
                <a16:creationId xmlns:a16="http://schemas.microsoft.com/office/drawing/2014/main" id="{FC9FFBF3-5D57-4CC5-B545-06F2158B5B91}"/>
              </a:ext>
            </a:extLst>
          </p:cNvPr>
          <p:cNvSpPr>
            <a:spLocks noGrp="1"/>
          </p:cNvSpPr>
          <p:nvPr>
            <p:ph type="body" sz="quarter" idx="11"/>
          </p:nvPr>
        </p:nvSpPr>
        <p:spPr>
          <a:xfrm>
            <a:off x="285750" y="165735"/>
            <a:ext cx="4114800" cy="171450"/>
          </a:xfrm>
        </p:spPr>
        <p:txBody>
          <a:bodyPr/>
          <a:lstStyle/>
          <a:p>
            <a:r>
              <a:rPr lang="en-US" dirty="0"/>
              <a:t>IBM Case Challenge</a:t>
            </a:r>
          </a:p>
        </p:txBody>
      </p:sp>
      <p:sp>
        <p:nvSpPr>
          <p:cNvPr id="10" name="Rectangle 9">
            <a:extLst>
              <a:ext uri="{FF2B5EF4-FFF2-40B4-BE49-F238E27FC236}">
                <a16:creationId xmlns:a16="http://schemas.microsoft.com/office/drawing/2014/main" id="{A8FB2444-B368-E140-89DF-4D12FEDE4D1E}"/>
              </a:ext>
            </a:extLst>
          </p:cNvPr>
          <p:cNvSpPr/>
          <p:nvPr/>
        </p:nvSpPr>
        <p:spPr>
          <a:xfrm>
            <a:off x="293761" y="1365594"/>
            <a:ext cx="8620073" cy="3400931"/>
          </a:xfrm>
          <a:prstGeom prst="rect">
            <a:avLst/>
          </a:prstGeom>
        </p:spPr>
        <p:txBody>
          <a:bodyPr wrap="square">
            <a:spAutoFit/>
          </a:bodyPr>
          <a:lstStyle/>
          <a:p>
            <a:pPr marL="178594" indent="-178594">
              <a:spcAft>
                <a:spcPts val="375"/>
              </a:spcAft>
              <a:buFont typeface="Wingdings" panose="05000000000000000000" pitchFamily="2" charset="2"/>
              <a:buChar char="§"/>
            </a:pPr>
            <a:r>
              <a:rPr lang="en-US" altLang="en-US" sz="1250" b="1" dirty="0">
                <a:solidFill>
                  <a:schemeClr val="bg1"/>
                </a:solidFill>
                <a:ea typeface="MS PGothic" charset="-128"/>
                <a:cs typeface="Arial" charset="0"/>
              </a:rPr>
              <a:t>Regular Reviewing of Policies and Procedures</a:t>
            </a:r>
          </a:p>
          <a:p>
            <a:pPr>
              <a:spcAft>
                <a:spcPts val="375"/>
              </a:spcAft>
            </a:pPr>
            <a:endParaRPr lang="en-US" altLang="en-US" sz="875" dirty="0">
              <a:solidFill>
                <a:schemeClr val="bg1"/>
              </a:solidFill>
              <a:ea typeface="MS PGothic" charset="-128"/>
              <a:cs typeface="Arial" charset="0"/>
            </a:endParaRPr>
          </a:p>
          <a:p>
            <a:pPr marL="357188" lvl="1" indent="-214313">
              <a:spcAft>
                <a:spcPts val="375"/>
              </a:spcAft>
              <a:buFont typeface="Courier New" panose="02070309020205020404" pitchFamily="49" charset="0"/>
              <a:buChar char="o"/>
            </a:pPr>
            <a:r>
              <a:rPr lang="en-CA" sz="1000" dirty="0">
                <a:solidFill>
                  <a:schemeClr val="bg1"/>
                </a:solidFill>
              </a:rPr>
              <a:t>Policies related to remote access, strong password controls and management, and rules of acceptable use of devices</a:t>
            </a:r>
          </a:p>
          <a:p>
            <a:pPr marL="142875" lvl="1">
              <a:spcAft>
                <a:spcPts val="375"/>
              </a:spcAft>
            </a:pPr>
            <a:endParaRPr lang="en-CA" sz="1000" dirty="0">
              <a:solidFill>
                <a:schemeClr val="bg1"/>
              </a:solidFill>
            </a:endParaRPr>
          </a:p>
          <a:p>
            <a:pPr marL="357188" lvl="1" indent="-214313">
              <a:spcAft>
                <a:spcPts val="375"/>
              </a:spcAft>
              <a:buFont typeface="Courier New" panose="02070309020205020404" pitchFamily="49" charset="0"/>
              <a:buChar char="o"/>
            </a:pPr>
            <a:r>
              <a:rPr lang="en-CA" sz="1000" dirty="0">
                <a:solidFill>
                  <a:schemeClr val="bg1"/>
                </a:solidFill>
              </a:rPr>
              <a:t>Results in understanding of security obligations and training</a:t>
            </a:r>
          </a:p>
          <a:p>
            <a:pPr marL="142875" lvl="1">
              <a:spcAft>
                <a:spcPts val="375"/>
              </a:spcAft>
            </a:pPr>
            <a:endParaRPr lang="en-CA" sz="1000" dirty="0">
              <a:solidFill>
                <a:schemeClr val="bg1"/>
              </a:solidFill>
            </a:endParaRPr>
          </a:p>
          <a:p>
            <a:pPr marL="357188" lvl="1" indent="-214313">
              <a:spcAft>
                <a:spcPts val="375"/>
              </a:spcAft>
              <a:buFont typeface="Courier New" panose="02070309020205020404" pitchFamily="49" charset="0"/>
              <a:buChar char="o"/>
            </a:pPr>
            <a:r>
              <a:rPr lang="en-US" sz="1000" dirty="0">
                <a:solidFill>
                  <a:schemeClr val="bg1"/>
                </a:solidFill>
              </a:rPr>
              <a:t>Collaborating with HR and other departments to determine best practices</a:t>
            </a:r>
            <a:endParaRPr lang="en-CA" sz="1000" dirty="0">
              <a:solidFill>
                <a:schemeClr val="bg1"/>
              </a:solidFill>
            </a:endParaRPr>
          </a:p>
          <a:p>
            <a:pPr marL="142875" lvl="1">
              <a:spcAft>
                <a:spcPts val="375"/>
              </a:spcAft>
            </a:pPr>
            <a:endParaRPr lang="en-CA" sz="1125" dirty="0"/>
          </a:p>
          <a:p>
            <a:pPr marL="178594" indent="-178594">
              <a:spcAft>
                <a:spcPts val="375"/>
              </a:spcAft>
              <a:buFont typeface="Wingdings" panose="05000000000000000000" pitchFamily="2" charset="2"/>
              <a:buChar char="§"/>
            </a:pPr>
            <a:r>
              <a:rPr lang="en-US" altLang="en-US" sz="1250" b="1" dirty="0">
                <a:solidFill>
                  <a:schemeClr val="bg1"/>
                </a:solidFill>
                <a:ea typeface="MS PGothic" charset="-128"/>
                <a:cs typeface="Arial" charset="0"/>
              </a:rPr>
              <a:t>Assess and Improve</a:t>
            </a:r>
          </a:p>
          <a:p>
            <a:pPr>
              <a:spcAft>
                <a:spcPts val="375"/>
              </a:spcAft>
            </a:pPr>
            <a:endParaRPr lang="en-US" altLang="en-US" sz="875" dirty="0">
              <a:solidFill>
                <a:schemeClr val="accent2"/>
              </a:solidFill>
              <a:ea typeface="MS PGothic" charset="-128"/>
              <a:cs typeface="Arial" charset="0"/>
            </a:endParaRP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Determination of plan’s success or failure with regular security audits in place</a:t>
            </a:r>
          </a:p>
          <a:p>
            <a:pPr marL="485775" lvl="2">
              <a:spcAft>
                <a:spcPts val="375"/>
              </a:spcAft>
            </a:pPr>
            <a:endParaRPr lang="en-US" altLang="en-US" sz="1000" dirty="0">
              <a:solidFill>
                <a:schemeClr val="bg1"/>
              </a:solidFill>
              <a:ea typeface="MS PGothic" charset="-128"/>
              <a:cs typeface="Arial" charset="0"/>
            </a:endParaRP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Setting target goals with timelines </a:t>
            </a:r>
          </a:p>
          <a:p>
            <a:pPr marL="142875" lvl="1">
              <a:spcAft>
                <a:spcPts val="375"/>
              </a:spcAft>
            </a:pPr>
            <a:endParaRPr lang="en-US" altLang="en-US" sz="1000" dirty="0">
              <a:solidFill>
                <a:schemeClr val="bg1"/>
              </a:solidFill>
              <a:ea typeface="MS PGothic" charset="-128"/>
              <a:cs typeface="Arial" charset="0"/>
            </a:endParaRPr>
          </a:p>
          <a:p>
            <a:pPr marL="321469" lvl="1" indent="-178594">
              <a:spcAft>
                <a:spcPts val="375"/>
              </a:spcAft>
              <a:buFont typeface="Courier New" panose="02070309020205020404" pitchFamily="49" charset="0"/>
              <a:buChar char="o"/>
            </a:pPr>
            <a:r>
              <a:rPr lang="en-US" altLang="en-US" sz="1000" dirty="0">
                <a:solidFill>
                  <a:schemeClr val="bg1"/>
                </a:solidFill>
                <a:ea typeface="MS PGothic" charset="-128"/>
                <a:cs typeface="Arial" charset="0"/>
              </a:rPr>
              <a:t>Specify KPIs indicating what you want your plan to achieve </a:t>
            </a:r>
          </a:p>
          <a:p>
            <a:pPr lvl="1">
              <a:spcAft>
                <a:spcPts val="375"/>
              </a:spcAft>
            </a:pPr>
            <a:endParaRPr lang="en-US" altLang="en-US" sz="1125" dirty="0">
              <a:ea typeface="MS PGothic" charset="-128"/>
              <a:cs typeface="Arial" charset="0"/>
            </a:endParaRPr>
          </a:p>
        </p:txBody>
      </p:sp>
      <p:sp>
        <p:nvSpPr>
          <p:cNvPr id="2" name="Rectangle 1">
            <a:extLst>
              <a:ext uri="{FF2B5EF4-FFF2-40B4-BE49-F238E27FC236}">
                <a16:creationId xmlns:a16="http://schemas.microsoft.com/office/drawing/2014/main" id="{CF8B4324-658D-4130-83DB-9D4063F57D33}"/>
              </a:ext>
            </a:extLst>
          </p:cNvPr>
          <p:cNvSpPr/>
          <p:nvPr/>
        </p:nvSpPr>
        <p:spPr>
          <a:xfrm>
            <a:off x="-6751" y="-214831"/>
            <a:ext cx="9144001" cy="1199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dirty="0"/>
          </a:p>
        </p:txBody>
      </p:sp>
      <p:sp>
        <p:nvSpPr>
          <p:cNvPr id="15" name="Title 1">
            <a:extLst>
              <a:ext uri="{FF2B5EF4-FFF2-40B4-BE49-F238E27FC236}">
                <a16:creationId xmlns:a16="http://schemas.microsoft.com/office/drawing/2014/main" id="{59933CBF-BE01-4753-8B3D-E1CA8F5A7448}"/>
              </a:ext>
            </a:extLst>
          </p:cNvPr>
          <p:cNvSpPr>
            <a:spLocks noGrp="1"/>
          </p:cNvSpPr>
          <p:nvPr>
            <p:ph type="title"/>
          </p:nvPr>
        </p:nvSpPr>
        <p:spPr>
          <a:xfrm>
            <a:off x="159150" y="289459"/>
            <a:ext cx="8401050" cy="714375"/>
          </a:xfrm>
        </p:spPr>
        <p:txBody>
          <a:bodyPr/>
          <a:lstStyle/>
          <a:p>
            <a:pPr lvl="1">
              <a:defRPr/>
            </a:pPr>
            <a:r>
              <a:rPr lang="en-US" sz="2000" kern="1200" dirty="0">
                <a:solidFill>
                  <a:schemeClr val="bg1"/>
                </a:solidFill>
                <a:latin typeface="+mj-lt"/>
              </a:rPr>
              <a:t>Prioritization and Plan</a:t>
            </a:r>
            <a:endParaRPr lang="en-US" sz="1750" kern="1200" dirty="0">
              <a:solidFill>
                <a:schemeClr val="bg1"/>
              </a:solidFill>
              <a:latin typeface="+mj-lt"/>
            </a:endParaRPr>
          </a:p>
        </p:txBody>
      </p:sp>
      <p:sp>
        <p:nvSpPr>
          <p:cNvPr id="17" name="Text Placeholder 3">
            <a:extLst>
              <a:ext uri="{FF2B5EF4-FFF2-40B4-BE49-F238E27FC236}">
                <a16:creationId xmlns:a16="http://schemas.microsoft.com/office/drawing/2014/main" id="{EFD0FFFD-F5D2-4CCF-8307-1A65C150D65E}"/>
              </a:ext>
            </a:extLst>
          </p:cNvPr>
          <p:cNvSpPr txBox="1">
            <a:spLocks/>
          </p:cNvSpPr>
          <p:nvPr/>
        </p:nvSpPr>
        <p:spPr>
          <a:xfrm>
            <a:off x="125812" y="165735"/>
            <a:ext cx="4114800" cy="17145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sz="1000" dirty="0">
              <a:solidFill>
                <a:schemeClr val="bg2"/>
              </a:solidFill>
            </a:endParaRPr>
          </a:p>
        </p:txBody>
      </p:sp>
      <p:pic>
        <p:nvPicPr>
          <p:cNvPr id="18" name="Picture 4" descr="Cyber Security for Business Facts That Every Manager Should Know">
            <a:extLst>
              <a:ext uri="{FF2B5EF4-FFF2-40B4-BE49-F238E27FC236}">
                <a16:creationId xmlns:a16="http://schemas.microsoft.com/office/drawing/2014/main" id="{CC024912-4495-9B72-2B26-B356C93E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063" y="2121954"/>
            <a:ext cx="2759137" cy="27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6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Client Challenge</a:t>
            </a:r>
            <a:endParaRPr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400" b="0" i="0" dirty="0">
                <a:solidFill>
                  <a:srgbClr val="D1D5DB"/>
                </a:solidFill>
                <a:effectLst/>
                <a:latin typeface="Söhne"/>
              </a:rPr>
              <a:t>In 2018, ABC Bank initiated a modernization program aimed at transitioning its current assets to the cloud, optimizing its assets with containers, and creating new applications to cater to the needs of its clientele. As part of this program, the bank established dedicated cloud teams to facilitate the migration and enhance their operational agility. Unfortunately, in 2019, the bank faced a security breach that resulted in the unauthorized access of millions of customer records and a disruption of its applications for more than 3 days.</a:t>
            </a:r>
            <a:endParaRPr sz="1500" dirty="0"/>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971" y="2743200"/>
            <a:ext cx="4972337" cy="2312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Your Challenge</a:t>
            </a:r>
            <a:endParaRPr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200" b="0" i="0" dirty="0">
                <a:solidFill>
                  <a:srgbClr val="D1D5DB"/>
                </a:solidFill>
                <a:effectLst/>
                <a:latin typeface="Söhne"/>
              </a:rPr>
              <a:t>The CISO has reached out to you with a request to conduct a comprehensive assessment of their existing security framework and recommend strategies to prevent future breaches of a similar nature. The CISO is specifically interested in uncovering the underlying causes that led to the breach, taking into account both technological and non-technical factors such as people and processes. The overall objective is to gain a holistic understanding of the breach's root causes and devise effective measures to mitigate the associated risks in the future.</a:t>
            </a:r>
            <a:endParaRPr sz="1500" dirty="0"/>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971" y="2743200"/>
            <a:ext cx="4972337" cy="231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5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Org Context</a:t>
            </a:r>
            <a:endParaRPr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400" b="0" i="0" dirty="0">
                <a:solidFill>
                  <a:srgbClr val="D1D5DB"/>
                </a:solidFill>
                <a:effectLst/>
                <a:latin typeface="Söhne"/>
              </a:rPr>
              <a:t>ABC Bank is renowned for its exceptional customer service offered through its branches, yet it faced a decline in financial performance from 2014 to 2017. The Bank attributed this trend to the reduced acquisition of new customers, considering its reliance on physical branches to provide services. To tackle this challenge, the CEO launched a five-year modernization program in 2019 aimed at transforming the Bank's infrastructure. The initiative entailed migrating all services to the cloud by 2024, which led to the establishment of a dedicated cloud project team to develop container-based applications while phasing out virtual machines. As of 2020, 50% of the Bank's infrastructure and applications had already migrated to the cloud, while the rest remained on-premise. The Bank's modernization program aligned with its broader strategic plan, with extensive media campaigns planned for Q1 of 2020.</a:t>
            </a:r>
            <a:endParaRPr sz="1500" dirty="0"/>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522" y="3281516"/>
            <a:ext cx="3814786" cy="177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86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The Incident </a:t>
            </a:r>
            <a:endParaRPr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algn="l"/>
            <a:r>
              <a:rPr lang="en-US" sz="1200" b="0" i="0" dirty="0">
                <a:solidFill>
                  <a:srgbClr val="D1D5DB"/>
                </a:solidFill>
                <a:effectLst/>
                <a:latin typeface="Söhne"/>
              </a:rPr>
              <a:t>In 2018, The Bank suffered a breach that resulted in the disclosure of sensitive information and enabled unauthorized access to the application's source code. Following the breach, The Bank's Cyber Security Incident Response Team (CSIRT) initiated a forensic investigation to gather evidence.</a:t>
            </a:r>
          </a:p>
          <a:p>
            <a:pPr algn="l"/>
            <a:r>
              <a:rPr lang="en-US" sz="1200" b="0" i="0" dirty="0">
                <a:solidFill>
                  <a:srgbClr val="D1D5DB"/>
                </a:solidFill>
                <a:effectLst/>
                <a:latin typeface="Söhne"/>
              </a:rPr>
              <a:t>As part of their investigation, the CSIRT team obtained packet captures and logs, which revealed several security issues. Additionally, the team discovered a security alert generated by the on-premise Security Information and Event Management (SIEM) system, which was logged into the case management tool. </a:t>
            </a:r>
            <a:r>
              <a:rPr lang="en-US" sz="1200" b="0" i="0" dirty="0">
                <a:solidFill>
                  <a:srgbClr val="FFC000"/>
                </a:solidFill>
                <a:effectLst/>
                <a:latin typeface="Söhne"/>
              </a:rPr>
              <a:t>The team also uncovered emails exchanged between security analysts and the cloud project team regarding the incident</a:t>
            </a:r>
            <a:r>
              <a:rPr lang="en-US" sz="1200" b="0" i="0" dirty="0">
                <a:solidFill>
                  <a:srgbClr val="D1D5DB"/>
                </a:solidFill>
                <a:effectLst/>
                <a:latin typeface="Söhne"/>
              </a:rPr>
              <a:t>.</a:t>
            </a:r>
          </a:p>
          <a:p>
            <a:pPr algn="l"/>
            <a:r>
              <a:rPr lang="en-US" sz="1200" b="0" i="0" dirty="0">
                <a:solidFill>
                  <a:srgbClr val="FFC000"/>
                </a:solidFill>
                <a:effectLst/>
                <a:latin typeface="Söhne"/>
              </a:rPr>
              <a:t>The CSIRT team observed that the cloud project team lacked established procedures to handle security incidents compared to the on-premise team</a:t>
            </a:r>
            <a:r>
              <a:rPr lang="en-US" sz="1200" b="0" i="0" dirty="0">
                <a:solidFill>
                  <a:srgbClr val="D1D5DB"/>
                </a:solidFill>
                <a:effectLst/>
                <a:latin typeface="Söhne"/>
              </a:rPr>
              <a:t>.</a:t>
            </a:r>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522" y="3281516"/>
            <a:ext cx="3814786" cy="177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05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500" dirty="0"/>
              <a:t>challenges experienced by ABC</a:t>
            </a:r>
            <a:br>
              <a:rPr lang="en-US" sz="2500" dirty="0"/>
            </a:br>
            <a:r>
              <a:rPr lang="en-US" sz="2500" dirty="0"/>
              <a:t> and why they asked for help</a:t>
            </a:r>
            <a:endParaRPr sz="2500"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algn="l"/>
            <a:r>
              <a:rPr lang="en-US" sz="1100" dirty="0"/>
              <a:t>After concluding the investigation, the CISO organized workshops with the security team to identify the root cause of the problem. The team proposed various recommendations, which mainly involved acquiring a lengthy list of next-generation security tools. However, the CISO recognized that beyond the inadequacy of security tools, there were more fundamental underlying problems that required attention. The CISO acknowledged that to prevent similar breaches in the future, he would need to enhance the bank's security methodologies.</a:t>
            </a:r>
          </a:p>
          <a:p>
            <a:pPr marL="101600" indent="0" algn="l">
              <a:buNone/>
            </a:pPr>
            <a:endParaRPr lang="en-US" sz="1100" dirty="0"/>
          </a:p>
          <a:p>
            <a:pPr algn="l"/>
            <a:endParaRPr lang="en-US" sz="1100" dirty="0"/>
          </a:p>
          <a:p>
            <a:pPr algn="l"/>
            <a:r>
              <a:rPr lang="en-US" sz="1100" dirty="0"/>
              <a:t>Zak has recruited you to conduct a thorough evaluation of ABC Bank's cyber security position, including both on-premise and cloud infrastructure, to address these problems. The Bank has set ambitious targets to transition entirely to the cloud and has implemented numerous new security measures to safeguard its cloud assets. Despite investing heavily in cloud-native security controls and additional security tools, it is apparent that improving the security posture involves more than just acquiring new tools. There is a need for changes in both people and processes, but what specific changes are required?</a:t>
            </a:r>
            <a:endParaRPr lang="en-US" sz="1100" b="0" i="0" dirty="0">
              <a:solidFill>
                <a:srgbClr val="D1D5DB"/>
              </a:solidFill>
              <a:effectLst/>
              <a:latin typeface="Söhne"/>
            </a:endParaRPr>
          </a:p>
          <a:p>
            <a:pPr algn="l"/>
            <a:endParaRPr lang="en-US" sz="1200" b="0" i="0" dirty="0">
              <a:solidFill>
                <a:srgbClr val="D1D5DB"/>
              </a:solidFill>
              <a:effectLst/>
              <a:latin typeface="Söhne"/>
            </a:endParaRPr>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381" y="3627455"/>
            <a:ext cx="2725192" cy="126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354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72732" y="0"/>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Your task</a:t>
            </a:r>
            <a:endParaRPr dirty="0"/>
          </a:p>
        </p:txBody>
      </p:sp>
      <p:sp>
        <p:nvSpPr>
          <p:cNvPr id="73" name="Google Shape;73;p14"/>
          <p:cNvSpPr txBox="1">
            <a:spLocks noGrp="1"/>
          </p:cNvSpPr>
          <p:nvPr>
            <p:ph type="body" idx="1"/>
          </p:nvPr>
        </p:nvSpPr>
        <p:spPr>
          <a:xfrm>
            <a:off x="372732" y="958901"/>
            <a:ext cx="7633855" cy="3790950"/>
          </a:xfrm>
          <a:prstGeom prst="rect">
            <a:avLst/>
          </a:prstGeom>
        </p:spPr>
        <p:txBody>
          <a:bodyPr spcFirstLastPara="1" wrap="square" lIns="0" tIns="0" rIns="0" bIns="0" anchor="t" anchorCtr="0">
            <a:noAutofit/>
          </a:bodyPr>
          <a:lstStyle/>
          <a:p>
            <a:pPr algn="l"/>
            <a:r>
              <a:rPr lang="en-US" sz="1050" b="0" i="0" dirty="0">
                <a:solidFill>
                  <a:srgbClr val="D1D5DB"/>
                </a:solidFill>
                <a:effectLst/>
                <a:latin typeface="Söhne"/>
              </a:rPr>
              <a:t>The CISO of The Bank recognizes that transformation and innovation are crucial for enhancing their security offerings. Consequently, they have engaged you and your team to assist in this endeavor.</a:t>
            </a:r>
          </a:p>
          <a:p>
            <a:pPr algn="l"/>
            <a:r>
              <a:rPr lang="en-US" sz="1050" b="0" i="0" dirty="0">
                <a:solidFill>
                  <a:srgbClr val="D1D5DB"/>
                </a:solidFill>
                <a:effectLst/>
                <a:latin typeface="Söhne"/>
              </a:rPr>
              <a:t>Slide 1: The CSIRT team uncovered critical security issues from the packet captures, which should be addressed. Provide a detailed description of the findings and explain why they are significant.</a:t>
            </a:r>
          </a:p>
          <a:p>
            <a:pPr algn="l"/>
            <a:r>
              <a:rPr lang="en-US" sz="1050" b="0" i="0" dirty="0">
                <a:solidFill>
                  <a:srgbClr val="D1D5DB"/>
                </a:solidFill>
                <a:effectLst/>
                <a:latin typeface="Söhne"/>
              </a:rPr>
              <a:t>Slide 2: Identify the root issues that need to be addressed to improve The Bank's security posture. Highlight the key areas that require attention and explain why they are problematic.</a:t>
            </a:r>
          </a:p>
          <a:p>
            <a:pPr algn="l"/>
            <a:r>
              <a:rPr lang="en-US" sz="1050" b="0" i="0" dirty="0">
                <a:solidFill>
                  <a:srgbClr val="D1D5DB"/>
                </a:solidFill>
                <a:effectLst/>
                <a:latin typeface="Söhne"/>
              </a:rPr>
              <a:t>Slide 3: Suggest security policies and concepts that would be effective in bolstering The Bank's security posture against attacks similar to those observed in the packet captures. Explain why these policies and concepts would be helpful and how they could be implemented.</a:t>
            </a:r>
          </a:p>
          <a:p>
            <a:pPr algn="l"/>
            <a:r>
              <a:rPr lang="en-US" sz="1050" b="0" i="0" dirty="0">
                <a:solidFill>
                  <a:srgbClr val="D1D5DB"/>
                </a:solidFill>
                <a:effectLst/>
                <a:latin typeface="Söhne"/>
              </a:rPr>
              <a:t>Slides 4 and 5: Develop a one-year plan that outlines the initiatives needed to improve The Bank's security posture. Prioritize these initiatives based on their urgency and potential impact. Present this plan to the CISO, detailing the steps involved in implementing each initiative and the resources required.</a:t>
            </a:r>
          </a:p>
          <a:p>
            <a:pPr marL="101600" indent="0" algn="l">
              <a:buNone/>
            </a:pPr>
            <a:endParaRPr lang="en-US" sz="1200" b="0" i="0" dirty="0">
              <a:solidFill>
                <a:srgbClr val="D1D5DB"/>
              </a:solidFill>
              <a:effectLst/>
              <a:latin typeface="Söhne"/>
            </a:endParaRPr>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052" name="Picture 4" descr="Seven Steps for Improving Cloud Security with Business Integration">
            <a:extLst>
              <a:ext uri="{FF2B5EF4-FFF2-40B4-BE49-F238E27FC236}">
                <a16:creationId xmlns:a16="http://schemas.microsoft.com/office/drawing/2014/main" id="{1237FCD3-72DA-7392-5B5A-1F292F37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381" y="3627455"/>
            <a:ext cx="2725192" cy="126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0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77982" y="247209"/>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The ask</a:t>
            </a:r>
            <a:endParaRPr dirty="0"/>
          </a:p>
        </p:txBody>
      </p:sp>
      <p:sp>
        <p:nvSpPr>
          <p:cNvPr id="95" name="Google Shape;95;p17"/>
          <p:cNvSpPr txBox="1">
            <a:spLocks noGrp="1"/>
          </p:cNvSpPr>
          <p:nvPr>
            <p:ph type="subTitle" idx="1"/>
          </p:nvPr>
        </p:nvSpPr>
        <p:spPr>
          <a:xfrm>
            <a:off x="377981" y="1623671"/>
            <a:ext cx="8294963" cy="2948329"/>
          </a:xfrm>
          <a:prstGeom prst="rect">
            <a:avLst/>
          </a:prstGeom>
        </p:spPr>
        <p:txBody>
          <a:bodyPr spcFirstLastPara="1" wrap="square" lIns="0" tIns="0" rIns="0" bIns="0" anchor="t" anchorCtr="0">
            <a:noAutofit/>
          </a:bodyPr>
          <a:lstStyle/>
          <a:p>
            <a:pPr marL="342900" lvl="0" algn="l" rtl="0">
              <a:spcBef>
                <a:spcPts val="0"/>
              </a:spcBef>
              <a:spcAft>
                <a:spcPts val="0"/>
              </a:spcAft>
              <a:buAutoNum type="arabicPeriod"/>
            </a:pPr>
            <a:r>
              <a:rPr lang="en-US" sz="1600" dirty="0"/>
              <a:t>There will be 2  members to report to. Chief Information Security Officer (CISO),  and the Manager.</a:t>
            </a:r>
          </a:p>
          <a:p>
            <a:pPr marL="342900" lvl="0" algn="l" rtl="0">
              <a:spcBef>
                <a:spcPts val="0"/>
              </a:spcBef>
              <a:spcAft>
                <a:spcPts val="0"/>
              </a:spcAft>
              <a:buAutoNum type="arabicPeriod"/>
            </a:pPr>
            <a:r>
              <a:rPr lang="en-US" sz="1600" dirty="0"/>
              <a:t> Present your findings, in slides, or even a word document and send it to Utkarsh, and myself.</a:t>
            </a:r>
          </a:p>
          <a:p>
            <a:pPr marL="342900" lvl="0" algn="l" rtl="0">
              <a:spcBef>
                <a:spcPts val="0"/>
              </a:spcBef>
              <a:spcAft>
                <a:spcPts val="0"/>
              </a:spcAft>
              <a:buAutoNum type="arabicPeriod"/>
            </a:pPr>
            <a:r>
              <a:rPr lang="en-US" sz="1600" dirty="0"/>
              <a:t>If you can not figure out the packet captures, don’t worry. Point are rewarded for the rest of the presentation as well. </a:t>
            </a:r>
            <a:br>
              <a:rPr lang="en-US" sz="1600" dirty="0"/>
            </a:br>
            <a:br>
              <a:rPr lang="en-US" sz="1600" dirty="0"/>
            </a:br>
            <a:br>
              <a:rPr lang="en-US" sz="1600" dirty="0"/>
            </a:br>
            <a:r>
              <a:rPr lang="en-US" sz="1600" dirty="0"/>
              <a:t>Use the remainder of the time before class to work on this and come </a:t>
            </a:r>
            <a:r>
              <a:rPr lang="en-US" sz="1600"/>
              <a:t>up with some ideas.</a:t>
            </a:r>
            <a:endParaRPr lang="en" sz="2000" dirty="0">
              <a:solidFill>
                <a:schemeClr val="bg1"/>
              </a:solidFill>
            </a:endParaRPr>
          </a:p>
          <a:p>
            <a:pPr marL="0" lvl="0" indent="0" algn="l" rtl="0">
              <a:spcBef>
                <a:spcPts val="0"/>
              </a:spcBef>
              <a:spcAft>
                <a:spcPts val="0"/>
              </a:spcAft>
              <a:buNone/>
            </a:pPr>
            <a:endParaRPr lang="en" sz="2000" dirty="0">
              <a:solidFill>
                <a:schemeClr val="bg1"/>
              </a:solidFill>
            </a:endParaRPr>
          </a:p>
          <a:p>
            <a:pPr marL="0" lvl="0" indent="0" algn="l" rtl="0">
              <a:spcBef>
                <a:spcPts val="0"/>
              </a:spcBef>
              <a:spcAft>
                <a:spcPts val="0"/>
              </a:spcAft>
              <a:buNone/>
            </a:pPr>
            <a:endParaRPr sz="20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77982" y="247209"/>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Background and The Incident</a:t>
            </a:r>
            <a:endParaRPr dirty="0"/>
          </a:p>
        </p:txBody>
      </p:sp>
      <p:sp>
        <p:nvSpPr>
          <p:cNvPr id="95" name="Google Shape;95;p17"/>
          <p:cNvSpPr txBox="1">
            <a:spLocks noGrp="1"/>
          </p:cNvSpPr>
          <p:nvPr>
            <p:ph type="subTitle" idx="1"/>
          </p:nvPr>
        </p:nvSpPr>
        <p:spPr>
          <a:xfrm>
            <a:off x="377981" y="1623671"/>
            <a:ext cx="8294963" cy="294832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dirty="0">
                <a:solidFill>
                  <a:schemeClr val="bg1"/>
                </a:solidFill>
              </a:rPr>
              <a:t>During the incident at ABC Bank, the Bank’s Security Incident Response Team (CIRT) started to gather forensic information to support its post incident investigation</a:t>
            </a:r>
          </a:p>
          <a:p>
            <a:pPr marL="0" lvl="0" indent="0" algn="l" rtl="0">
              <a:spcBef>
                <a:spcPts val="0"/>
              </a:spcBef>
              <a:spcAft>
                <a:spcPts val="0"/>
              </a:spcAft>
              <a:buNone/>
            </a:pPr>
            <a:endParaRPr lang="en" sz="1500" dirty="0">
              <a:solidFill>
                <a:schemeClr val="bg1"/>
              </a:solidFill>
            </a:endParaRPr>
          </a:p>
          <a:p>
            <a:pPr marL="0" lvl="0" indent="0" algn="l" rtl="0">
              <a:spcBef>
                <a:spcPts val="0"/>
              </a:spcBef>
              <a:spcAft>
                <a:spcPts val="0"/>
              </a:spcAft>
              <a:buNone/>
            </a:pPr>
            <a:r>
              <a:rPr lang="en" sz="1500" i="1" dirty="0">
                <a:solidFill>
                  <a:schemeClr val="bg1"/>
                </a:solidFill>
              </a:rPr>
              <a:t>Attached with this case are the packet captures and logs that were gathered by the CIRT</a:t>
            </a:r>
          </a:p>
          <a:p>
            <a:pPr marL="0" lvl="0" indent="0" algn="l" rtl="0">
              <a:spcBef>
                <a:spcPts val="0"/>
              </a:spcBef>
              <a:spcAft>
                <a:spcPts val="0"/>
              </a:spcAft>
              <a:buNone/>
            </a:pPr>
            <a:endParaRPr lang="en" sz="1500" i="1" dirty="0">
              <a:solidFill>
                <a:schemeClr val="bg1"/>
              </a:solidFill>
            </a:endParaRPr>
          </a:p>
          <a:p>
            <a:pPr marL="285750" lvl="0" indent="-285750" algn="l" rtl="0">
              <a:spcBef>
                <a:spcPts val="0"/>
              </a:spcBef>
              <a:spcAft>
                <a:spcPts val="0"/>
              </a:spcAft>
              <a:buFont typeface="Arial" panose="020B0604020202020204" pitchFamily="34" charset="0"/>
              <a:buChar char="•"/>
            </a:pPr>
            <a:r>
              <a:rPr lang="en" sz="1500" dirty="0">
                <a:solidFill>
                  <a:schemeClr val="bg1"/>
                </a:solidFill>
              </a:rPr>
              <a:t>The packet captures found:</a:t>
            </a:r>
          </a:p>
          <a:p>
            <a:pPr marL="285750" lvl="0" indent="-285750" algn="l" rtl="0">
              <a:spcBef>
                <a:spcPts val="0"/>
              </a:spcBef>
              <a:spcAft>
                <a:spcPts val="0"/>
              </a:spcAft>
              <a:buFont typeface="Arial" panose="020B0604020202020204" pitchFamily="34" charset="0"/>
              <a:buChar char="•"/>
            </a:pPr>
            <a:r>
              <a:rPr lang="en" sz="1500" dirty="0">
                <a:solidFill>
                  <a:schemeClr val="bg1"/>
                </a:solidFill>
              </a:rPr>
              <a:t>Information Leakage</a:t>
            </a:r>
          </a:p>
          <a:p>
            <a:pPr marL="285750" lvl="0" indent="-285750" algn="l" rtl="0">
              <a:spcBef>
                <a:spcPts val="0"/>
              </a:spcBef>
              <a:spcAft>
                <a:spcPts val="0"/>
              </a:spcAft>
              <a:buFont typeface="Arial" panose="020B0604020202020204" pitchFamily="34" charset="0"/>
              <a:buChar char="•"/>
            </a:pPr>
            <a:r>
              <a:rPr lang="en" sz="1500" dirty="0">
                <a:solidFill>
                  <a:schemeClr val="bg1"/>
                </a:solidFill>
              </a:rPr>
              <a:t>Potential Denial of Service (DOS)</a:t>
            </a:r>
          </a:p>
          <a:p>
            <a:pPr marL="285750" lvl="0" indent="-285750" algn="l" rtl="0">
              <a:spcBef>
                <a:spcPts val="0"/>
              </a:spcBef>
              <a:spcAft>
                <a:spcPts val="0"/>
              </a:spcAft>
              <a:buFont typeface="Arial" panose="020B0604020202020204" pitchFamily="34" charset="0"/>
              <a:buChar char="•"/>
            </a:pPr>
            <a:r>
              <a:rPr lang="en" sz="1500" dirty="0">
                <a:solidFill>
                  <a:schemeClr val="bg1"/>
                </a:solidFill>
              </a:rPr>
              <a:t>Potential Code Execution</a:t>
            </a:r>
          </a:p>
          <a:p>
            <a:pPr marL="285750" lvl="0" indent="-285750" algn="l" rtl="0">
              <a:spcBef>
                <a:spcPts val="0"/>
              </a:spcBef>
              <a:spcAft>
                <a:spcPts val="0"/>
              </a:spcAft>
              <a:buFont typeface="Arial" panose="020B0604020202020204" pitchFamily="34" charset="0"/>
              <a:buChar char="•"/>
            </a:pPr>
            <a:r>
              <a:rPr lang="en" sz="1500" dirty="0">
                <a:solidFill>
                  <a:schemeClr val="bg1"/>
                </a:solidFill>
              </a:rPr>
              <a:t>Reconnaissance Attempts</a:t>
            </a:r>
          </a:p>
          <a:p>
            <a:pPr marL="0" lvl="0" indent="0" algn="l" rtl="0">
              <a:spcBef>
                <a:spcPts val="0"/>
              </a:spcBef>
              <a:spcAft>
                <a:spcPts val="0"/>
              </a:spcAft>
              <a:buNone/>
            </a:pPr>
            <a:endParaRPr lang="en" sz="2000" dirty="0">
              <a:solidFill>
                <a:schemeClr val="bg1"/>
              </a:solidFill>
            </a:endParaRPr>
          </a:p>
          <a:p>
            <a:pPr marL="0" lvl="0" indent="0" algn="l" rtl="0">
              <a:spcBef>
                <a:spcPts val="0"/>
              </a:spcBef>
              <a:spcAft>
                <a:spcPts val="0"/>
              </a:spcAft>
              <a:buNone/>
            </a:pPr>
            <a:endParaRPr lang="en" sz="2000" dirty="0">
              <a:solidFill>
                <a:schemeClr val="bg1"/>
              </a:solidFill>
            </a:endParaRPr>
          </a:p>
          <a:p>
            <a:pPr marL="0" lvl="0" indent="0" algn="l" rtl="0">
              <a:spcBef>
                <a:spcPts val="0"/>
              </a:spcBef>
              <a:spcAft>
                <a:spcPts val="0"/>
              </a:spcAft>
              <a:buNone/>
            </a:pPr>
            <a:endParaRPr lang="en" sz="2000" dirty="0">
              <a:solidFill>
                <a:schemeClr val="bg1"/>
              </a:solidFill>
            </a:endParaRPr>
          </a:p>
          <a:p>
            <a:pPr marL="0" lvl="0" indent="0" algn="l" rtl="0">
              <a:spcBef>
                <a:spcPts val="0"/>
              </a:spcBef>
              <a:spcAft>
                <a:spcPts val="0"/>
              </a:spcAft>
              <a:buNone/>
            </a:pPr>
            <a:endParaRPr sz="2000" dirty="0">
              <a:solidFill>
                <a:schemeClr val="bg1"/>
              </a:solidFill>
            </a:endParaRPr>
          </a:p>
        </p:txBody>
      </p:sp>
    </p:spTree>
    <p:extLst>
      <p:ext uri="{BB962C8B-B14F-4D97-AF65-F5344CB8AC3E}">
        <p14:creationId xmlns:p14="http://schemas.microsoft.com/office/powerpoint/2010/main" val="3462105416"/>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TotalTime>
  <Words>1984</Words>
  <Application>Microsoft Office PowerPoint</Application>
  <PresentationFormat>On-screen Show (16:9)</PresentationFormat>
  <Paragraphs>195</Paragraphs>
  <Slides>16</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LucidaGrande</vt:lpstr>
      <vt:lpstr>arial</vt:lpstr>
      <vt:lpstr>Muli</vt:lpstr>
      <vt:lpstr>Lexend Deca</vt:lpstr>
      <vt:lpstr>Söhne</vt:lpstr>
      <vt:lpstr>Courier New</vt:lpstr>
      <vt:lpstr>Calibri</vt:lpstr>
      <vt:lpstr>Wingdings</vt:lpstr>
      <vt:lpstr>Arial Regular</vt:lpstr>
      <vt:lpstr>arial</vt:lpstr>
      <vt:lpstr>IBM Plex Sans</vt:lpstr>
      <vt:lpstr>Aliena template</vt:lpstr>
      <vt:lpstr>  ABC Cloud Breach</vt:lpstr>
      <vt:lpstr>Client Challenge</vt:lpstr>
      <vt:lpstr>Your Challenge</vt:lpstr>
      <vt:lpstr>Org Context</vt:lpstr>
      <vt:lpstr>The Incident </vt:lpstr>
      <vt:lpstr>challenges experienced by ABC  and why they asked for help</vt:lpstr>
      <vt:lpstr>Your task</vt:lpstr>
      <vt:lpstr>The ask</vt:lpstr>
      <vt:lpstr>Background and The Incident</vt:lpstr>
      <vt:lpstr>Packet Information</vt:lpstr>
      <vt:lpstr>PowerPoint Presentation</vt:lpstr>
      <vt:lpstr>PowerPoint Presentation</vt:lpstr>
      <vt:lpstr>PowerPoint Presentation</vt:lpstr>
      <vt:lpstr>PowerPoint Presentation</vt:lpstr>
      <vt:lpstr>Prioritization and Plan</vt:lpstr>
      <vt:lpstr>Prioritization and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Bank Case Study</dc:title>
  <dc:creator>Zak Chowdhury</dc:creator>
  <cp:lastModifiedBy>Zak Chowdhury</cp:lastModifiedBy>
  <cp:revision>16</cp:revision>
  <dcterms:modified xsi:type="dcterms:W3CDTF">2023-04-24T21:23:52Z</dcterms:modified>
</cp:coreProperties>
</file>